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0" r:id="rId2"/>
    <p:sldId id="261" r:id="rId3"/>
    <p:sldId id="262" r:id="rId4"/>
    <p:sldId id="263" r:id="rId5"/>
    <p:sldId id="299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1" r:id="rId21"/>
    <p:sldId id="282" r:id="rId22"/>
    <p:sldId id="283" r:id="rId23"/>
    <p:sldId id="280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300" r:id="rId38"/>
    <p:sldId id="297" r:id="rId39"/>
    <p:sldId id="298" r:id="rId40"/>
    <p:sldId id="265" r:id="rId41"/>
    <p:sldId id="264" r:id="rId42"/>
  </p:sldIdLst>
  <p:sldSz cx="9144000" cy="6858000" type="screen4x3"/>
  <p:notesSz cx="6858000" cy="9144000"/>
  <p:embeddedFontLst>
    <p:embeddedFont>
      <p:font typeface="Tuffy" panose="020B0603060100000000" charset="0"/>
      <p:regular r:id="rId43"/>
      <p:bold r:id="rId44"/>
      <p:italic r:id="rId45"/>
      <p:boldItalic r:id="rId46"/>
    </p:embeddedFont>
    <p:embeddedFont>
      <p:font typeface="Twinkl SemiBold" charset="0"/>
      <p:bold r:id="rId47"/>
    </p:embeddedFont>
    <p:embeddedFont>
      <p:font typeface="Sassoon Infant Rg" panose="02000503030000020003" charset="0"/>
      <p:regular r:id="rId48"/>
      <p:bold r:id="rId49"/>
    </p:embeddedFont>
    <p:embeddedFont>
      <p:font typeface="Twinkl" panose="020B0604020202020204" charset="0"/>
      <p:regular r:id="rId50"/>
      <p:bold r:id="rId51"/>
    </p:embeddedFont>
    <p:embeddedFont>
      <p:font typeface="Sassoon Infant Md" panose="02000603050000020003" charset="0"/>
      <p:regular r:id="rId52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17">
          <p15:clr>
            <a:srgbClr val="A4A3A4"/>
          </p15:clr>
        </p15:guide>
        <p15:guide id="4" pos="476">
          <p15:clr>
            <a:srgbClr val="A4A3A4"/>
          </p15:clr>
        </p15:guide>
        <p15:guide id="5" pos="5284">
          <p15:clr>
            <a:srgbClr val="A4A3A4"/>
          </p15:clr>
        </p15:guide>
        <p15:guide id="6" pos="5443">
          <p15:clr>
            <a:srgbClr val="A4A3A4"/>
          </p15:clr>
        </p15:guide>
        <p15:guide id="7" orient="horz" pos="323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997">
          <p15:clr>
            <a:srgbClr val="A4A3A4"/>
          </p15:clr>
        </p15:guide>
        <p15:guide id="10" orient="horz" pos="383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278" y="72"/>
      </p:cViewPr>
      <p:guideLst>
        <p:guide orient="horz" pos="2160"/>
        <p:guide pos="2880"/>
        <p:guide pos="317"/>
        <p:guide pos="476"/>
        <p:guide pos="5284"/>
        <p:guide pos="5443"/>
        <p:guide orient="horz" pos="323"/>
        <p:guide orient="horz" pos="482"/>
        <p:guide orient="horz" pos="3997"/>
        <p:guide orient="horz" pos="383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8F9B91BE-D1EF-4018-8D52-8EF78F853CBA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95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106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3498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5256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A9D7C4CA-34DE-4B88-9F99-D8CDCD14AC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7037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E9741D81-7C9B-4BF4-9EFD-6742B7776FB6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1369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321B514C-1356-422B-A1D8-843710D30907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Whole Class">
            <a:extLst>
              <a:ext uri="{FF2B5EF4-FFF2-40B4-BE49-F238E27FC236}">
                <a16:creationId xmlns:a16="http://schemas.microsoft.com/office/drawing/2014/main" id="{CD602A01-F35D-4115-ADA9-F5CFA12608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793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0CC9A67F-3B73-4393-B20D-A12D4AD0C45E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Individual Work">
            <a:extLst>
              <a:ext uri="{FF2B5EF4-FFF2-40B4-BE49-F238E27FC236}">
                <a16:creationId xmlns:a16="http://schemas.microsoft.com/office/drawing/2014/main" id="{AB08EEF7-1D6D-4D13-BF85-36AF55F7ED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0634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0F1271EE-FBEE-48ED-8CEA-A78434CA7A30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Pairs">
            <a:extLst>
              <a:ext uri="{FF2B5EF4-FFF2-40B4-BE49-F238E27FC236}">
                <a16:creationId xmlns:a16="http://schemas.microsoft.com/office/drawing/2014/main" id="{9B89D1DF-9D21-4011-8EC0-00CAEB7E1F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1237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D1149861-D2EE-47FF-8751-EE54458F63B3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Talking Partners">
            <a:extLst>
              <a:ext uri="{FF2B5EF4-FFF2-40B4-BE49-F238E27FC236}">
                <a16:creationId xmlns:a16="http://schemas.microsoft.com/office/drawing/2014/main" id="{24E0BDAB-E0BC-47E9-8C05-260B3B52AF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8135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494E1972-E113-42FA-BCB9-E1AB8A895BF5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Group Work">
            <a:extLst>
              <a:ext uri="{FF2B5EF4-FFF2-40B4-BE49-F238E27FC236}">
                <a16:creationId xmlns:a16="http://schemas.microsoft.com/office/drawing/2014/main" id="{A25CBAED-7840-4EDC-971F-A595558C14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756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19191E2B-0AE2-47E5-979D-B73B3B15B552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2F56E593-8146-4617-85FD-81A18F4244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363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D71196C6-058C-4F74-B9CD-1A9E6D1FAED7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390DF07-39DF-4CC4-93DB-43E5C20833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5440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D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7976751-0EFF-44B9-9549-3F9E10BB67B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28A8B84-7726-4C75-A514-8F9B1CD493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28" name="Picture 2">
            <a:extLst>
              <a:ext uri="{FF2B5EF4-FFF2-40B4-BE49-F238E27FC236}">
                <a16:creationId xmlns:a16="http://schemas.microsoft.com/office/drawing/2014/main" id="{5F16F51C-C485-48E9-9BE2-82BD9A36E16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696" r:id="rId10"/>
    <p:sldLayoutId id="2147483697" r:id="rId11"/>
    <p:sldLayoutId id="2147483698" r:id="rId12"/>
    <p:sldLayoutId id="2147483708" r:id="rId13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" pitchFamily="2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5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52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27BB6701-4FFC-4159-8806-181A9F4FD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6">
            <a:extLst>
              <a:ext uri="{FF2B5EF4-FFF2-40B4-BE49-F238E27FC236}">
                <a16:creationId xmlns:a16="http://schemas.microsoft.com/office/drawing/2014/main" id="{D292DE43-99B6-4804-AC61-16AD9AC32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FFFFFF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DEBE71-1E2B-46DD-8B21-1103411F6CCE}"/>
              </a:ext>
            </a:extLst>
          </p:cNvPr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14B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92FA60-9BB1-4345-A94C-6EC051CEF086}"/>
              </a:ext>
            </a:extLst>
          </p:cNvPr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4" name="TextBox 10">
            <a:extLst>
              <a:ext uri="{FF2B5EF4-FFF2-40B4-BE49-F238E27FC236}">
                <a16:creationId xmlns:a16="http://schemas.microsoft.com/office/drawing/2014/main" id="{BC73D512-AC04-4DCB-A004-036E13F00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8600" y="6464300"/>
            <a:ext cx="61388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r" eaLnBrk="1" hangingPunct="1">
              <a:lnSpc>
                <a:spcPct val="107000"/>
              </a:lnSpc>
              <a:buFont typeface="Arial" panose="020B0604020202020204" pitchFamily="34" charset="0"/>
              <a:buNone/>
            </a:pPr>
            <a:r>
              <a:rPr lang="en-GB" altLang="en-US" sz="800" b="1">
                <a:solidFill>
                  <a:srgbClr val="FFFFFF"/>
                </a:solidFill>
                <a:latin typeface="Tuffy" panose="020B0603060100000000" pitchFamily="34" charset="0"/>
              </a:rPr>
              <a:t>Maths </a:t>
            </a:r>
            <a:r>
              <a:rPr lang="en-GB" altLang="en-US" sz="800">
                <a:solidFill>
                  <a:srgbClr val="FFFFFF"/>
                </a:solidFill>
                <a:latin typeface="Tuffy" panose="020B0603060100000000" pitchFamily="34" charset="0"/>
              </a:rPr>
              <a:t>| </a:t>
            </a:r>
            <a:r>
              <a:rPr lang="en-GB" altLang="en-US" sz="800">
                <a:solidFill>
                  <a:srgbClr val="FFFFFF"/>
                </a:solidFill>
                <a:latin typeface="Tuffy" panose="020B0603060100000000" pitchFamily="34" charset="0"/>
                <a:ea typeface="Tuffy" panose="020B0603060100000000" pitchFamily="34" charset="0"/>
                <a:cs typeface="Times New Roman" panose="02020603050405020304" pitchFamily="18" charset="0"/>
              </a:rPr>
              <a:t>Year 3 | Measurement | </a:t>
            </a:r>
            <a:r>
              <a:rPr lang="en-GB" altLang="en-US" sz="800">
                <a:solidFill>
                  <a:schemeClr val="bg1"/>
                </a:solidFill>
                <a:latin typeface="Tuffy" panose="020B0603060100000000" pitchFamily="34" charset="0"/>
              </a:rPr>
              <a:t>Measure, Compare, Add and Subtract Units of Measurement</a:t>
            </a:r>
            <a:r>
              <a:rPr lang="en-GB" altLang="en-US" sz="800">
                <a:solidFill>
                  <a:srgbClr val="FFFFFF"/>
                </a:solidFill>
                <a:latin typeface="Tuffy" panose="020B0603060100000000" pitchFamily="34" charset="0"/>
              </a:rPr>
              <a:t> | Lesson 8 of 8: Comparing Lengths  </a:t>
            </a:r>
          </a:p>
        </p:txBody>
      </p:sp>
      <p:sp>
        <p:nvSpPr>
          <p:cNvPr id="12295" name="Title 17">
            <a:extLst>
              <a:ext uri="{FF2B5EF4-FFF2-40B4-BE49-F238E27FC236}">
                <a16:creationId xmlns:a16="http://schemas.microsoft.com/office/drawing/2014/main" id="{A0B9FF81-309B-4559-AD57-A9BE96D3B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2359025"/>
            <a:ext cx="8221662" cy="655638"/>
          </a:xfrm>
        </p:spPr>
        <p:txBody>
          <a:bodyPr/>
          <a:lstStyle/>
          <a:p>
            <a:r>
              <a:rPr lang="en-GB" altLang="en-US" sz="5400"/>
              <a:t>Maths</a:t>
            </a:r>
            <a:endParaRPr lang="en-GB" altLang="en-US" sz="5400" b="0"/>
          </a:p>
        </p:txBody>
      </p:sp>
      <p:sp>
        <p:nvSpPr>
          <p:cNvPr id="12296" name="Text Placeholder 16">
            <a:extLst>
              <a:ext uri="{FF2B5EF4-FFF2-40B4-BE49-F238E27FC236}">
                <a16:creationId xmlns:a16="http://schemas.microsoft.com/office/drawing/2014/main" id="{0968BD74-623B-40F3-9C57-6CEA8FB6CC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r>
              <a:rPr lang="en-GB" altLang="en-US"/>
              <a:t>Measurement</a:t>
            </a:r>
          </a:p>
        </p:txBody>
      </p:sp>
      <p:pic>
        <p:nvPicPr>
          <p:cNvPr id="12297" name="Picture 2">
            <a:extLst>
              <a:ext uri="{FF2B5EF4-FFF2-40B4-BE49-F238E27FC236}">
                <a16:creationId xmlns:a16="http://schemas.microsoft.com/office/drawing/2014/main" id="{66378510-F7AF-4904-B2B5-7461A6ECC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>
            <a:extLst>
              <a:ext uri="{FF2B5EF4-FFF2-40B4-BE49-F238E27FC236}">
                <a16:creationId xmlns:a16="http://schemas.microsoft.com/office/drawing/2014/main" id="{0AF34E3C-5728-4AD7-AE8C-45240B928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287463"/>
            <a:ext cx="76327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There are 100 centimetres in 1 metre. </a:t>
            </a:r>
          </a:p>
          <a:p>
            <a:pPr algn="ctr" eaLnBrk="1" hangingPunct="1"/>
            <a:r>
              <a:rPr lang="en-GB" altLang="en-US"/>
              <a:t>Convert these metre measurements to centimetres: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2E2E25-5C87-40D9-B492-125AF5851AEB}"/>
              </a:ext>
            </a:extLst>
          </p:cNvPr>
          <p:cNvSpPr/>
          <p:nvPr/>
        </p:nvSpPr>
        <p:spPr>
          <a:xfrm>
            <a:off x="3383374" y="696913"/>
            <a:ext cx="237725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Convert It</a:t>
            </a:r>
            <a:endParaRPr lang="en-GB" sz="4000" b="1" dirty="0"/>
          </a:p>
        </p:txBody>
      </p:sp>
      <p:pic>
        <p:nvPicPr>
          <p:cNvPr id="21508" name="Picture 12">
            <a:extLst>
              <a:ext uri="{FF2B5EF4-FFF2-40B4-BE49-F238E27FC236}">
                <a16:creationId xmlns:a16="http://schemas.microsoft.com/office/drawing/2014/main" id="{C5538B5E-615F-4296-B16B-403866D7B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9" name="Group 12">
            <a:extLst>
              <a:ext uri="{FF2B5EF4-FFF2-40B4-BE49-F238E27FC236}">
                <a16:creationId xmlns:a16="http://schemas.microsoft.com/office/drawing/2014/main" id="{6B1DFD4A-EDA4-4C3D-BD26-19356BDB9A72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987550"/>
            <a:ext cx="7632700" cy="4105275"/>
            <a:chOff x="755650" y="1987356"/>
            <a:chExt cx="7632700" cy="4105470"/>
          </a:xfrm>
        </p:grpSpPr>
        <p:pic>
          <p:nvPicPr>
            <p:cNvPr id="21512" name="Picture 1">
              <a:extLst>
                <a:ext uri="{FF2B5EF4-FFF2-40B4-BE49-F238E27FC236}">
                  <a16:creationId xmlns:a16="http://schemas.microsoft.com/office/drawing/2014/main" id="{AD9ECE20-84A3-411B-B216-49EBB4DE3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57" r="3230" b="11320"/>
            <a:stretch>
              <a:fillRect/>
            </a:stretch>
          </p:blipFill>
          <p:spPr bwMode="auto">
            <a:xfrm>
              <a:off x="755650" y="1987356"/>
              <a:ext cx="7632700" cy="4105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5729F61-9178-4CF7-AC0B-F57C45F0D6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326" t="10330" r="15686" b="24156"/>
            <a:stretch/>
          </p:blipFill>
          <p:spPr>
            <a:xfrm>
              <a:off x="3802063" y="1987356"/>
              <a:ext cx="3101975" cy="410547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F74279B-8B91-483A-B02E-27D59DC7D2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577" t="33151" r="7657" b="41751"/>
            <a:stretch/>
          </p:blipFill>
          <p:spPr>
            <a:xfrm rot="20994529">
              <a:off x="2160588" y="3233603"/>
              <a:ext cx="4873625" cy="100811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515" name="Picture 9">
              <a:extLst>
                <a:ext uri="{FF2B5EF4-FFF2-40B4-BE49-F238E27FC236}">
                  <a16:creationId xmlns:a16="http://schemas.microsoft.com/office/drawing/2014/main" id="{2C25097B-6ADC-4D98-8AFB-3D735D92D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98" t="25761" r="15686" b="35487"/>
            <a:stretch>
              <a:fillRect/>
            </a:stretch>
          </p:blipFill>
          <p:spPr bwMode="auto">
            <a:xfrm>
              <a:off x="6114543" y="2955616"/>
              <a:ext cx="789426" cy="2428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D408C2D-9008-498F-9C30-663160468F77}"/>
              </a:ext>
            </a:extLst>
          </p:cNvPr>
          <p:cNvSpPr/>
          <p:nvPr/>
        </p:nvSpPr>
        <p:spPr>
          <a:xfrm rot="21013406">
            <a:off x="2189163" y="3432175"/>
            <a:ext cx="4017962" cy="700088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9m = ?cm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0998D9-93C5-4DEA-B75E-29926D861875}"/>
              </a:ext>
            </a:extLst>
          </p:cNvPr>
          <p:cNvSpPr/>
          <p:nvPr/>
        </p:nvSpPr>
        <p:spPr>
          <a:xfrm rot="21013406">
            <a:off x="2336800" y="3378200"/>
            <a:ext cx="4325938" cy="700088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9m = 900cm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>
            <a:extLst>
              <a:ext uri="{FF2B5EF4-FFF2-40B4-BE49-F238E27FC236}">
                <a16:creationId xmlns:a16="http://schemas.microsoft.com/office/drawing/2014/main" id="{3CA0DA4F-8F19-4258-92E0-1DB5ED490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287463"/>
            <a:ext cx="76327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There are 100 centimetres in 1 metre. </a:t>
            </a:r>
          </a:p>
          <a:p>
            <a:pPr algn="ctr" eaLnBrk="1" hangingPunct="1"/>
            <a:r>
              <a:rPr lang="en-GB" altLang="en-US"/>
              <a:t>Convert these metre measurements to centimetres: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C55358-743A-4860-A33B-1AFD6EBE061D}"/>
              </a:ext>
            </a:extLst>
          </p:cNvPr>
          <p:cNvSpPr/>
          <p:nvPr/>
        </p:nvSpPr>
        <p:spPr>
          <a:xfrm>
            <a:off x="3383374" y="696913"/>
            <a:ext cx="237725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Convert It</a:t>
            </a:r>
            <a:endParaRPr lang="en-GB" sz="4000" b="1" dirty="0"/>
          </a:p>
        </p:txBody>
      </p:sp>
      <p:pic>
        <p:nvPicPr>
          <p:cNvPr id="22532" name="Picture 12">
            <a:extLst>
              <a:ext uri="{FF2B5EF4-FFF2-40B4-BE49-F238E27FC236}">
                <a16:creationId xmlns:a16="http://schemas.microsoft.com/office/drawing/2014/main" id="{B0EBEDDE-DF34-4BC9-87F7-0665B7FBE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3" name="Group 12">
            <a:extLst>
              <a:ext uri="{FF2B5EF4-FFF2-40B4-BE49-F238E27FC236}">
                <a16:creationId xmlns:a16="http://schemas.microsoft.com/office/drawing/2014/main" id="{E04E5CD4-85C5-48FA-8053-E5AAEA741215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987550"/>
            <a:ext cx="7632700" cy="4105275"/>
            <a:chOff x="755650" y="1987356"/>
            <a:chExt cx="7632700" cy="4105470"/>
          </a:xfrm>
        </p:grpSpPr>
        <p:pic>
          <p:nvPicPr>
            <p:cNvPr id="22536" name="Picture 1">
              <a:extLst>
                <a:ext uri="{FF2B5EF4-FFF2-40B4-BE49-F238E27FC236}">
                  <a16:creationId xmlns:a16="http://schemas.microsoft.com/office/drawing/2014/main" id="{939E9DC0-23B3-4FDB-B2C1-EFC99C33E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57" r="3230" b="11320"/>
            <a:stretch>
              <a:fillRect/>
            </a:stretch>
          </p:blipFill>
          <p:spPr bwMode="auto">
            <a:xfrm>
              <a:off x="755650" y="1987356"/>
              <a:ext cx="7632700" cy="4105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D4AF4C4-B4EA-4284-B6E4-168CD559CB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326" t="10330" r="15686" b="24156"/>
            <a:stretch/>
          </p:blipFill>
          <p:spPr>
            <a:xfrm>
              <a:off x="3802063" y="1987356"/>
              <a:ext cx="3101975" cy="410547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7A59311-8FC0-4F66-B411-ECEBDB742D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577" t="33151" r="7657" b="41751"/>
            <a:stretch/>
          </p:blipFill>
          <p:spPr>
            <a:xfrm rot="20994529">
              <a:off x="2160588" y="3233603"/>
              <a:ext cx="4873625" cy="100811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539" name="Picture 9">
              <a:extLst>
                <a:ext uri="{FF2B5EF4-FFF2-40B4-BE49-F238E27FC236}">
                  <a16:creationId xmlns:a16="http://schemas.microsoft.com/office/drawing/2014/main" id="{48022BF7-DAF0-4B13-A40E-4917E6E25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98" t="25761" r="15686" b="35487"/>
            <a:stretch>
              <a:fillRect/>
            </a:stretch>
          </p:blipFill>
          <p:spPr bwMode="auto">
            <a:xfrm>
              <a:off x="6114543" y="2955616"/>
              <a:ext cx="789426" cy="2428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002594A1-C5EE-4AD4-913B-304AFCB5794F}"/>
              </a:ext>
            </a:extLst>
          </p:cNvPr>
          <p:cNvSpPr/>
          <p:nvPr/>
        </p:nvSpPr>
        <p:spPr>
          <a:xfrm rot="21013406">
            <a:off x="2189163" y="3432175"/>
            <a:ext cx="4017962" cy="700088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7m = ?cm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A5E8F8-D6E1-4523-A1BD-8A0BB879D280}"/>
              </a:ext>
            </a:extLst>
          </p:cNvPr>
          <p:cNvSpPr/>
          <p:nvPr/>
        </p:nvSpPr>
        <p:spPr>
          <a:xfrm rot="21013406">
            <a:off x="2312988" y="3376613"/>
            <a:ext cx="4327525" cy="698500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7m = 700cm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>
            <a:extLst>
              <a:ext uri="{FF2B5EF4-FFF2-40B4-BE49-F238E27FC236}">
                <a16:creationId xmlns:a16="http://schemas.microsoft.com/office/drawing/2014/main" id="{BAB058A7-FC4C-454A-8724-5B20B8710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287463"/>
            <a:ext cx="76327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There are 100 centimetres in 1 metre. </a:t>
            </a:r>
          </a:p>
          <a:p>
            <a:pPr algn="ctr" eaLnBrk="1" hangingPunct="1"/>
            <a:r>
              <a:rPr lang="en-GB" altLang="en-US"/>
              <a:t>Convert these metre measurements to centimetres: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268F22-10AE-4BCC-8262-F9C6F6ED3E08}"/>
              </a:ext>
            </a:extLst>
          </p:cNvPr>
          <p:cNvSpPr/>
          <p:nvPr/>
        </p:nvSpPr>
        <p:spPr>
          <a:xfrm>
            <a:off x="3383374" y="696913"/>
            <a:ext cx="237725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Convert It</a:t>
            </a:r>
            <a:endParaRPr lang="en-GB" sz="4000" b="1" dirty="0"/>
          </a:p>
        </p:txBody>
      </p:sp>
      <p:pic>
        <p:nvPicPr>
          <p:cNvPr id="23556" name="Picture 12">
            <a:extLst>
              <a:ext uri="{FF2B5EF4-FFF2-40B4-BE49-F238E27FC236}">
                <a16:creationId xmlns:a16="http://schemas.microsoft.com/office/drawing/2014/main" id="{FE649FE1-0E5A-4A0A-A9C4-46783F0F5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7" name="Group 12">
            <a:extLst>
              <a:ext uri="{FF2B5EF4-FFF2-40B4-BE49-F238E27FC236}">
                <a16:creationId xmlns:a16="http://schemas.microsoft.com/office/drawing/2014/main" id="{96268D65-8265-4EE5-8457-EB6CA5CCDE0E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987550"/>
            <a:ext cx="7632700" cy="4105275"/>
            <a:chOff x="755650" y="1987356"/>
            <a:chExt cx="7632700" cy="4105470"/>
          </a:xfrm>
        </p:grpSpPr>
        <p:pic>
          <p:nvPicPr>
            <p:cNvPr id="23560" name="Picture 1">
              <a:extLst>
                <a:ext uri="{FF2B5EF4-FFF2-40B4-BE49-F238E27FC236}">
                  <a16:creationId xmlns:a16="http://schemas.microsoft.com/office/drawing/2014/main" id="{A7E06068-3C14-4E0A-AFDC-A43DA2B22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57" r="3230" b="11320"/>
            <a:stretch>
              <a:fillRect/>
            </a:stretch>
          </p:blipFill>
          <p:spPr bwMode="auto">
            <a:xfrm>
              <a:off x="755650" y="1987356"/>
              <a:ext cx="7632700" cy="4105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836DE90-E167-4F93-BBC8-FE3A485104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326" t="10330" r="15686" b="24156"/>
            <a:stretch/>
          </p:blipFill>
          <p:spPr>
            <a:xfrm>
              <a:off x="3802063" y="1987356"/>
              <a:ext cx="3101975" cy="410547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6DBCF93-AEDA-4DD2-97AC-985630634A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577" t="33151" r="7657" b="41751"/>
            <a:stretch/>
          </p:blipFill>
          <p:spPr>
            <a:xfrm rot="20994529">
              <a:off x="2160588" y="3233603"/>
              <a:ext cx="4873625" cy="100811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563" name="Picture 9">
              <a:extLst>
                <a:ext uri="{FF2B5EF4-FFF2-40B4-BE49-F238E27FC236}">
                  <a16:creationId xmlns:a16="http://schemas.microsoft.com/office/drawing/2014/main" id="{7BBB6B68-84D2-4950-944D-F93C47FC1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98" t="25761" r="15686" b="35487"/>
            <a:stretch>
              <a:fillRect/>
            </a:stretch>
          </p:blipFill>
          <p:spPr bwMode="auto">
            <a:xfrm>
              <a:off x="6114543" y="2955616"/>
              <a:ext cx="789426" cy="2428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26A5951-1CA8-41C0-97A0-E90FEEA5B8F4}"/>
              </a:ext>
            </a:extLst>
          </p:cNvPr>
          <p:cNvSpPr/>
          <p:nvPr/>
        </p:nvSpPr>
        <p:spPr>
          <a:xfrm rot="21013406">
            <a:off x="2189163" y="3432175"/>
            <a:ext cx="4017962" cy="700088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2m = ?cm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2D1170-CB84-4D5F-83AF-3B512D41A744}"/>
              </a:ext>
            </a:extLst>
          </p:cNvPr>
          <p:cNvSpPr/>
          <p:nvPr/>
        </p:nvSpPr>
        <p:spPr>
          <a:xfrm rot="21013406">
            <a:off x="2325688" y="3378200"/>
            <a:ext cx="4327525" cy="700088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2m = 200cm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>
            <a:extLst>
              <a:ext uri="{FF2B5EF4-FFF2-40B4-BE49-F238E27FC236}">
                <a16:creationId xmlns:a16="http://schemas.microsoft.com/office/drawing/2014/main" id="{9FDE945E-FAEC-470D-B117-E524985A7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287463"/>
            <a:ext cx="76327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There are 100 centimetres in 1 metre. </a:t>
            </a:r>
          </a:p>
          <a:p>
            <a:pPr algn="ctr" eaLnBrk="1" hangingPunct="1"/>
            <a:r>
              <a:rPr lang="en-GB" altLang="en-US"/>
              <a:t>Convert these metre measurements to centimetres: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49448C-2504-457E-B882-E55B59636690}"/>
              </a:ext>
            </a:extLst>
          </p:cNvPr>
          <p:cNvSpPr/>
          <p:nvPr/>
        </p:nvSpPr>
        <p:spPr>
          <a:xfrm>
            <a:off x="3383374" y="696913"/>
            <a:ext cx="237725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Convert It</a:t>
            </a:r>
            <a:endParaRPr lang="en-GB" sz="4000" b="1" dirty="0"/>
          </a:p>
        </p:txBody>
      </p:sp>
      <p:pic>
        <p:nvPicPr>
          <p:cNvPr id="24580" name="Picture 12">
            <a:extLst>
              <a:ext uri="{FF2B5EF4-FFF2-40B4-BE49-F238E27FC236}">
                <a16:creationId xmlns:a16="http://schemas.microsoft.com/office/drawing/2014/main" id="{A6CAD5DE-2659-4C54-873F-2B10DD3DA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81" name="Group 12">
            <a:extLst>
              <a:ext uri="{FF2B5EF4-FFF2-40B4-BE49-F238E27FC236}">
                <a16:creationId xmlns:a16="http://schemas.microsoft.com/office/drawing/2014/main" id="{B23A0BFE-046B-49BD-AC53-FC5A97477CAC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987550"/>
            <a:ext cx="7632700" cy="4105275"/>
            <a:chOff x="755650" y="1987356"/>
            <a:chExt cx="7632700" cy="4105470"/>
          </a:xfrm>
        </p:grpSpPr>
        <p:pic>
          <p:nvPicPr>
            <p:cNvPr id="24584" name="Picture 1">
              <a:extLst>
                <a:ext uri="{FF2B5EF4-FFF2-40B4-BE49-F238E27FC236}">
                  <a16:creationId xmlns:a16="http://schemas.microsoft.com/office/drawing/2014/main" id="{FB666B02-997E-4011-BCF3-7947B170C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57" r="3230" b="11320"/>
            <a:stretch>
              <a:fillRect/>
            </a:stretch>
          </p:blipFill>
          <p:spPr bwMode="auto">
            <a:xfrm>
              <a:off x="755650" y="1987356"/>
              <a:ext cx="7632700" cy="4105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9F77C86-938B-4A4E-85FB-7CCE3B9879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326" t="10330" r="15686" b="24156"/>
            <a:stretch/>
          </p:blipFill>
          <p:spPr>
            <a:xfrm>
              <a:off x="3802063" y="1987356"/>
              <a:ext cx="3101975" cy="410547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3B00FB8-8A4F-4F9A-98E1-48846426C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577" t="33151" r="7657" b="41751"/>
            <a:stretch/>
          </p:blipFill>
          <p:spPr>
            <a:xfrm rot="20994529">
              <a:off x="2160588" y="3233603"/>
              <a:ext cx="4873625" cy="100811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587" name="Picture 9">
              <a:extLst>
                <a:ext uri="{FF2B5EF4-FFF2-40B4-BE49-F238E27FC236}">
                  <a16:creationId xmlns:a16="http://schemas.microsoft.com/office/drawing/2014/main" id="{0387D26C-125B-415A-A375-F1C53E037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98" t="25761" r="15686" b="35487"/>
            <a:stretch>
              <a:fillRect/>
            </a:stretch>
          </p:blipFill>
          <p:spPr bwMode="auto">
            <a:xfrm>
              <a:off x="6114543" y="2955616"/>
              <a:ext cx="789426" cy="2428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A70D4310-64A5-4030-B6F0-042434700204}"/>
              </a:ext>
            </a:extLst>
          </p:cNvPr>
          <p:cNvSpPr/>
          <p:nvPr/>
        </p:nvSpPr>
        <p:spPr>
          <a:xfrm rot="21013406">
            <a:off x="2189163" y="3432175"/>
            <a:ext cx="4017962" cy="700088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8m = ?cm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75A301-5A5F-4F39-B420-BE25B39D9245}"/>
              </a:ext>
            </a:extLst>
          </p:cNvPr>
          <p:cNvSpPr/>
          <p:nvPr/>
        </p:nvSpPr>
        <p:spPr>
          <a:xfrm rot="21013406">
            <a:off x="2346325" y="3387725"/>
            <a:ext cx="4327525" cy="700088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8m = 800cm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id="{ECB8A39E-4542-4BA2-8098-7AC0D24F8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287463"/>
            <a:ext cx="76327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There are 100 centimetres in 1 metre. </a:t>
            </a:r>
          </a:p>
          <a:p>
            <a:pPr algn="ctr" eaLnBrk="1" hangingPunct="1"/>
            <a:r>
              <a:rPr lang="en-GB" altLang="en-US"/>
              <a:t>Convert these metre measurements to centimetres: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51BAEA-CA35-4A96-979C-CB3CA3C06EF1}"/>
              </a:ext>
            </a:extLst>
          </p:cNvPr>
          <p:cNvSpPr/>
          <p:nvPr/>
        </p:nvSpPr>
        <p:spPr>
          <a:xfrm>
            <a:off x="3383374" y="696913"/>
            <a:ext cx="237725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Convert It</a:t>
            </a:r>
            <a:endParaRPr lang="en-GB" sz="4000" b="1" dirty="0"/>
          </a:p>
        </p:txBody>
      </p:sp>
      <p:pic>
        <p:nvPicPr>
          <p:cNvPr id="25604" name="Picture 12">
            <a:extLst>
              <a:ext uri="{FF2B5EF4-FFF2-40B4-BE49-F238E27FC236}">
                <a16:creationId xmlns:a16="http://schemas.microsoft.com/office/drawing/2014/main" id="{FE4092B6-AC5A-4D40-ADC5-45AC40C54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5" name="Group 12">
            <a:extLst>
              <a:ext uri="{FF2B5EF4-FFF2-40B4-BE49-F238E27FC236}">
                <a16:creationId xmlns:a16="http://schemas.microsoft.com/office/drawing/2014/main" id="{4F5DD7BB-CC7A-40D7-A398-BAB74A521D0B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987550"/>
            <a:ext cx="7632700" cy="4105275"/>
            <a:chOff x="755650" y="1987356"/>
            <a:chExt cx="7632700" cy="4105470"/>
          </a:xfrm>
        </p:grpSpPr>
        <p:pic>
          <p:nvPicPr>
            <p:cNvPr id="25608" name="Picture 1">
              <a:extLst>
                <a:ext uri="{FF2B5EF4-FFF2-40B4-BE49-F238E27FC236}">
                  <a16:creationId xmlns:a16="http://schemas.microsoft.com/office/drawing/2014/main" id="{51BE3309-6AE3-40F5-A085-A73604AF2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57" r="3230" b="11320"/>
            <a:stretch>
              <a:fillRect/>
            </a:stretch>
          </p:blipFill>
          <p:spPr bwMode="auto">
            <a:xfrm>
              <a:off x="755650" y="1987356"/>
              <a:ext cx="7632700" cy="4105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1A7E359-9A1E-4DB6-B5A0-CA43B9E9E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326" t="10330" r="15686" b="24156"/>
            <a:stretch/>
          </p:blipFill>
          <p:spPr>
            <a:xfrm>
              <a:off x="3802063" y="1987356"/>
              <a:ext cx="3101975" cy="410547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031FAF-8DBD-48E2-8AB2-324170E0AD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577" t="33151" r="7657" b="41751"/>
            <a:stretch/>
          </p:blipFill>
          <p:spPr>
            <a:xfrm rot="20994529">
              <a:off x="2160588" y="3233603"/>
              <a:ext cx="4873625" cy="100811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611" name="Picture 9">
              <a:extLst>
                <a:ext uri="{FF2B5EF4-FFF2-40B4-BE49-F238E27FC236}">
                  <a16:creationId xmlns:a16="http://schemas.microsoft.com/office/drawing/2014/main" id="{4AABFE39-D153-444C-AC66-A29A0DEA8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98" t="25761" r="15686" b="35487"/>
            <a:stretch>
              <a:fillRect/>
            </a:stretch>
          </p:blipFill>
          <p:spPr bwMode="auto">
            <a:xfrm>
              <a:off x="6114543" y="2955616"/>
              <a:ext cx="789426" cy="2428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4B6AA98-AF32-4F70-B6CA-83C91ADA611B}"/>
              </a:ext>
            </a:extLst>
          </p:cNvPr>
          <p:cNvSpPr/>
          <p:nvPr/>
        </p:nvSpPr>
        <p:spPr>
          <a:xfrm rot="21013406">
            <a:off x="2028825" y="3479800"/>
            <a:ext cx="4017963" cy="700088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1m 30cm = ?cm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19FCA7-436F-4B3E-961D-3CEA34590AD8}"/>
              </a:ext>
            </a:extLst>
          </p:cNvPr>
          <p:cNvSpPr/>
          <p:nvPr/>
        </p:nvSpPr>
        <p:spPr>
          <a:xfrm rot="21013406">
            <a:off x="2108200" y="3433763"/>
            <a:ext cx="4327525" cy="700087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1m 30cm = 130cm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>
            <a:extLst>
              <a:ext uri="{FF2B5EF4-FFF2-40B4-BE49-F238E27FC236}">
                <a16:creationId xmlns:a16="http://schemas.microsoft.com/office/drawing/2014/main" id="{D425FE23-ADFF-424A-9F75-403385988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287463"/>
            <a:ext cx="76327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There are 100 centimetres in 1 metre. </a:t>
            </a:r>
          </a:p>
          <a:p>
            <a:pPr algn="ctr" eaLnBrk="1" hangingPunct="1"/>
            <a:r>
              <a:rPr lang="en-GB" altLang="en-US"/>
              <a:t>Convert these metre measurements to centimetres: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BE752A-4511-4967-B005-A9422B34E004}"/>
              </a:ext>
            </a:extLst>
          </p:cNvPr>
          <p:cNvSpPr/>
          <p:nvPr/>
        </p:nvSpPr>
        <p:spPr>
          <a:xfrm>
            <a:off x="3383374" y="696913"/>
            <a:ext cx="237725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Convert It</a:t>
            </a:r>
            <a:endParaRPr lang="en-GB" sz="4000" b="1" dirty="0"/>
          </a:p>
        </p:txBody>
      </p:sp>
      <p:pic>
        <p:nvPicPr>
          <p:cNvPr id="26628" name="Picture 12">
            <a:extLst>
              <a:ext uri="{FF2B5EF4-FFF2-40B4-BE49-F238E27FC236}">
                <a16:creationId xmlns:a16="http://schemas.microsoft.com/office/drawing/2014/main" id="{4B5B0A4B-F79C-4351-9638-6D9CAA044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9" name="Group 12">
            <a:extLst>
              <a:ext uri="{FF2B5EF4-FFF2-40B4-BE49-F238E27FC236}">
                <a16:creationId xmlns:a16="http://schemas.microsoft.com/office/drawing/2014/main" id="{88171AD5-A78E-4AB6-9216-445508005B10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987550"/>
            <a:ext cx="7632700" cy="4105275"/>
            <a:chOff x="755650" y="1987356"/>
            <a:chExt cx="7632700" cy="4105470"/>
          </a:xfrm>
        </p:grpSpPr>
        <p:pic>
          <p:nvPicPr>
            <p:cNvPr id="26632" name="Picture 1">
              <a:extLst>
                <a:ext uri="{FF2B5EF4-FFF2-40B4-BE49-F238E27FC236}">
                  <a16:creationId xmlns:a16="http://schemas.microsoft.com/office/drawing/2014/main" id="{9198A8F9-3664-42C9-9F3C-EEF5A3C1E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57" r="3230" b="11320"/>
            <a:stretch>
              <a:fillRect/>
            </a:stretch>
          </p:blipFill>
          <p:spPr bwMode="auto">
            <a:xfrm>
              <a:off x="755650" y="1987356"/>
              <a:ext cx="7632700" cy="4105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C1512AA-37B9-4C9A-9CDF-2FD484DB2C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326" t="10330" r="15686" b="24156"/>
            <a:stretch/>
          </p:blipFill>
          <p:spPr>
            <a:xfrm>
              <a:off x="3802063" y="1987356"/>
              <a:ext cx="3101975" cy="410547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36AD9D8-68BA-4D66-89F5-26EEBDFF4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577" t="33151" r="7657" b="41751"/>
            <a:stretch/>
          </p:blipFill>
          <p:spPr>
            <a:xfrm rot="20994529">
              <a:off x="2160588" y="3233603"/>
              <a:ext cx="4873625" cy="100811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635" name="Picture 9">
              <a:extLst>
                <a:ext uri="{FF2B5EF4-FFF2-40B4-BE49-F238E27FC236}">
                  <a16:creationId xmlns:a16="http://schemas.microsoft.com/office/drawing/2014/main" id="{D7A3DBA6-027F-4B3A-982C-18427F5EB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98" t="25761" r="15686" b="35487"/>
            <a:stretch>
              <a:fillRect/>
            </a:stretch>
          </p:blipFill>
          <p:spPr bwMode="auto">
            <a:xfrm>
              <a:off x="6114543" y="2955616"/>
              <a:ext cx="789426" cy="2428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133E3E8-99D1-498E-B3FC-B46390DDC8EA}"/>
              </a:ext>
            </a:extLst>
          </p:cNvPr>
          <p:cNvSpPr/>
          <p:nvPr/>
        </p:nvSpPr>
        <p:spPr>
          <a:xfrm rot="21013406">
            <a:off x="2028825" y="3479800"/>
            <a:ext cx="4017963" cy="700088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2m 45cm = ?cm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034F1C-AFEE-4139-89BE-6689FCFAD403}"/>
              </a:ext>
            </a:extLst>
          </p:cNvPr>
          <p:cNvSpPr/>
          <p:nvPr/>
        </p:nvSpPr>
        <p:spPr>
          <a:xfrm rot="21013406">
            <a:off x="2138363" y="3433763"/>
            <a:ext cx="4325937" cy="698500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2m 45cm = 245cm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Whole Class">
            <a:extLst>
              <a:ext uri="{FF2B5EF4-FFF2-40B4-BE49-F238E27FC236}">
                <a16:creationId xmlns:a16="http://schemas.microsoft.com/office/drawing/2014/main" id="{CA1B3A62-A08B-4B7A-A5B9-A9C7C4DF0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6">
            <a:extLst>
              <a:ext uri="{FF2B5EF4-FFF2-40B4-BE49-F238E27FC236}">
                <a16:creationId xmlns:a16="http://schemas.microsoft.com/office/drawing/2014/main" id="{C9B69C02-1132-4D74-8321-79EDFA4F1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49388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Here are some pencil crayons.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5EA69D-D4E2-4C44-9FCC-5C9F9B1FAFB9}"/>
              </a:ext>
            </a:extLst>
          </p:cNvPr>
          <p:cNvSpPr/>
          <p:nvPr/>
        </p:nvSpPr>
        <p:spPr>
          <a:xfrm>
            <a:off x="3749660" y="696913"/>
            <a:ext cx="1644681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Pencils</a:t>
            </a:r>
            <a:endParaRPr lang="en-GB" sz="4000" b="1" dirty="0"/>
          </a:p>
        </p:txBody>
      </p:sp>
      <p:pic>
        <p:nvPicPr>
          <p:cNvPr id="27653" name="Picture 2">
            <a:extLst>
              <a:ext uri="{FF2B5EF4-FFF2-40B4-BE49-F238E27FC236}">
                <a16:creationId xmlns:a16="http://schemas.microsoft.com/office/drawing/2014/main" id="{E4CDECB9-2CD6-4CE5-AAD5-ABBFEB1EB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" t="3574" r="1019" b="21823"/>
          <a:stretch>
            <a:fillRect/>
          </a:stretch>
        </p:blipFill>
        <p:spPr bwMode="auto">
          <a:xfrm>
            <a:off x="755650" y="1987550"/>
            <a:ext cx="76327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8">
            <a:extLst>
              <a:ext uri="{FF2B5EF4-FFF2-40B4-BE49-F238E27FC236}">
                <a16:creationId xmlns:a16="http://schemas.microsoft.com/office/drawing/2014/main" id="{572EEB00-BE8E-4D60-B10F-A6763B149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52" r="438"/>
          <a:stretch>
            <a:fillRect/>
          </a:stretch>
        </p:blipFill>
        <p:spPr bwMode="auto">
          <a:xfrm>
            <a:off x="755650" y="4873625"/>
            <a:ext cx="76342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F7AEDA-8D98-40A0-8F72-A2734BD4EE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102"/>
          <a:stretch/>
        </p:blipFill>
        <p:spPr>
          <a:xfrm>
            <a:off x="1389063" y="2198688"/>
            <a:ext cx="1871662" cy="36830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C09ACA-97E3-4640-AD19-A3F845A4B7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956" t="2345" r="19891" b="60761"/>
          <a:stretch/>
        </p:blipFill>
        <p:spPr>
          <a:xfrm>
            <a:off x="4306888" y="2535238"/>
            <a:ext cx="3489325" cy="23844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A2B1C69-3BE7-44B4-922D-4F3D87AA9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5400" y="2068513"/>
            <a:ext cx="4430713" cy="4222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After they have been used they measure: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EAADC83-E38B-4E9E-84D5-87C401BDB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8025" y="4965700"/>
            <a:ext cx="5167313" cy="4222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Order the pencil crayons from shortest to longest.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31FD33F-034E-482C-999D-1627F03211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1353" r="8911" b="50945"/>
          <a:stretch>
            <a:fillRect/>
          </a:stretch>
        </p:blipFill>
        <p:spPr bwMode="auto">
          <a:xfrm>
            <a:off x="814388" y="5481638"/>
            <a:ext cx="75152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469A54F-053A-445E-A70F-793E461574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895" r="8911" b="42545"/>
          <a:stretch>
            <a:fillRect/>
          </a:stretch>
        </p:blipFill>
        <p:spPr bwMode="auto">
          <a:xfrm>
            <a:off x="814388" y="5486400"/>
            <a:ext cx="75152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7CF2E21-2F9C-473E-8A36-BF8DC7E3D2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58298" r="8911" b="34142"/>
          <a:stretch>
            <a:fillRect/>
          </a:stretch>
        </p:blipFill>
        <p:spPr bwMode="auto">
          <a:xfrm>
            <a:off x="814388" y="5486400"/>
            <a:ext cx="75152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854B006-9F2D-4F13-99C7-B347957974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66838" r="8911" b="25459"/>
          <a:stretch>
            <a:fillRect/>
          </a:stretch>
        </p:blipFill>
        <p:spPr bwMode="auto">
          <a:xfrm>
            <a:off x="814388" y="5481638"/>
            <a:ext cx="75152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91F6E53-527D-463F-9966-4F5D0F1BED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77481" r="8911" b="14957"/>
          <a:stretch>
            <a:fillRect/>
          </a:stretch>
        </p:blipFill>
        <p:spPr bwMode="auto">
          <a:xfrm>
            <a:off x="814388" y="5486400"/>
            <a:ext cx="75152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433C988-EF45-47A2-BBB7-2A3779F608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86601" r="8911" b="5975"/>
          <a:stretch>
            <a:fillRect/>
          </a:stretch>
        </p:blipFill>
        <p:spPr bwMode="auto">
          <a:xfrm>
            <a:off x="814388" y="5491163"/>
            <a:ext cx="75152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Whole Class">
            <a:extLst>
              <a:ext uri="{FF2B5EF4-FFF2-40B4-BE49-F238E27FC236}">
                <a16:creationId xmlns:a16="http://schemas.microsoft.com/office/drawing/2014/main" id="{7E4D2E96-A910-49F5-BE6E-0DC321210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B2B124-576E-4E5D-8E2B-BDA6319750F2}"/>
              </a:ext>
            </a:extLst>
          </p:cNvPr>
          <p:cNvSpPr/>
          <p:nvPr/>
        </p:nvSpPr>
        <p:spPr>
          <a:xfrm>
            <a:off x="1653733" y="696913"/>
            <a:ext cx="583653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Comparing Measurement</a:t>
            </a:r>
            <a:endParaRPr lang="en-GB" sz="4000" b="1" dirty="0"/>
          </a:p>
        </p:txBody>
      </p:sp>
      <p:grpSp>
        <p:nvGrpSpPr>
          <p:cNvPr id="28676" name="Group 11">
            <a:extLst>
              <a:ext uri="{FF2B5EF4-FFF2-40B4-BE49-F238E27FC236}">
                <a16:creationId xmlns:a16="http://schemas.microsoft.com/office/drawing/2014/main" id="{70A6F97B-C4D9-44F7-A1BD-C9013C493429}"/>
              </a:ext>
            </a:extLst>
          </p:cNvPr>
          <p:cNvGrpSpPr>
            <a:grpSpLocks/>
          </p:cNvGrpSpPr>
          <p:nvPr/>
        </p:nvGrpSpPr>
        <p:grpSpPr bwMode="auto">
          <a:xfrm>
            <a:off x="757238" y="1992313"/>
            <a:ext cx="7627937" cy="4100512"/>
            <a:chOff x="757881" y="1991761"/>
            <a:chExt cx="7627105" cy="4101221"/>
          </a:xfrm>
        </p:grpSpPr>
        <p:pic>
          <p:nvPicPr>
            <p:cNvPr id="28685" name="Picture 1">
              <a:extLst>
                <a:ext uri="{FF2B5EF4-FFF2-40B4-BE49-F238E27FC236}">
                  <a16:creationId xmlns:a16="http://schemas.microsoft.com/office/drawing/2014/main" id="{D16DA4C7-B350-46E3-8AC5-C138E4543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11" t="12347" b="32614"/>
            <a:stretch>
              <a:fillRect/>
            </a:stretch>
          </p:blipFill>
          <p:spPr bwMode="auto">
            <a:xfrm>
              <a:off x="757881" y="1991761"/>
              <a:ext cx="7627105" cy="410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4754FF-B7FA-4165-898E-17CEFF7AF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3478" y="2317254"/>
              <a:ext cx="4471500" cy="371539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687" name="Picture 5">
              <a:extLst>
                <a:ext uri="{FF2B5EF4-FFF2-40B4-BE49-F238E27FC236}">
                  <a16:creationId xmlns:a16="http://schemas.microsoft.com/office/drawing/2014/main" id="{A2A9C2BE-EDFD-485F-BDB0-572827D59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952"/>
            <a:stretch>
              <a:fillRect/>
            </a:stretch>
          </p:blipFill>
          <p:spPr bwMode="auto">
            <a:xfrm>
              <a:off x="1024304" y="2317845"/>
              <a:ext cx="3547696" cy="3775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CFB536BB-5577-46E0-9D5F-17B24035B1CC}"/>
              </a:ext>
            </a:extLst>
          </p:cNvPr>
          <p:cNvSpPr/>
          <p:nvPr/>
        </p:nvSpPr>
        <p:spPr>
          <a:xfrm>
            <a:off x="4845050" y="2717800"/>
            <a:ext cx="503238" cy="1068388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000" dirty="0"/>
              <a:t>&lt;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6C168BB-CD9F-4109-89D0-A82D48C49A23}"/>
              </a:ext>
            </a:extLst>
          </p:cNvPr>
          <p:cNvSpPr/>
          <p:nvPr/>
        </p:nvSpPr>
        <p:spPr>
          <a:xfrm>
            <a:off x="4845050" y="3619500"/>
            <a:ext cx="503238" cy="1068388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000" dirty="0"/>
              <a:t>&gt;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63DDDC2-9AA5-47A2-A2C6-438D16C90011}"/>
              </a:ext>
            </a:extLst>
          </p:cNvPr>
          <p:cNvSpPr/>
          <p:nvPr/>
        </p:nvSpPr>
        <p:spPr>
          <a:xfrm>
            <a:off x="4845050" y="4522788"/>
            <a:ext cx="503238" cy="1068387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000" dirty="0"/>
              <a:t>=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11BC4FF-18D6-43DB-9A7F-50BBBE63F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7338" y="3040063"/>
            <a:ext cx="20637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/>
            <a:r>
              <a:rPr lang="en-GB" altLang="en-US"/>
              <a:t>means ‘less than’.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A443C44-BADD-4793-B0D2-546C951B9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7338" y="3963988"/>
            <a:ext cx="22098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/>
            <a:r>
              <a:rPr lang="en-GB" altLang="en-US"/>
              <a:t>means ‘greater than’.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C0D209D-433B-46C1-A30E-5ACD6A1B2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7338" y="4845050"/>
            <a:ext cx="22098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eaLnBrk="1" hangingPunct="1"/>
            <a:r>
              <a:rPr lang="en-GB" altLang="en-US"/>
              <a:t>means ‘equal to’.</a:t>
            </a:r>
          </a:p>
        </p:txBody>
      </p:sp>
      <p:sp>
        <p:nvSpPr>
          <p:cNvPr id="28683" name="Rectangle 34">
            <a:extLst>
              <a:ext uri="{FF2B5EF4-FFF2-40B4-BE49-F238E27FC236}">
                <a16:creationId xmlns:a16="http://schemas.microsoft.com/office/drawing/2014/main" id="{5333011F-F4A3-4C82-B1FE-C70DD708A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49388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Do you know what these symbols mean?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7CCD028A-8C9B-4424-821C-63898AF052D3}"/>
              </a:ext>
            </a:extLst>
          </p:cNvPr>
          <p:cNvSpPr/>
          <p:nvPr/>
        </p:nvSpPr>
        <p:spPr>
          <a:xfrm>
            <a:off x="1765300" y="3652838"/>
            <a:ext cx="2806700" cy="1468437"/>
          </a:xfrm>
          <a:prstGeom prst="wedgeEllipseCallout">
            <a:avLst>
              <a:gd name="adj1" fmla="val -34278"/>
              <a:gd name="adj2" fmla="val -71951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We can use these symbols to compare all kinds of measurements.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3" grpId="0"/>
      <p:bldP spid="34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6">
            <a:extLst>
              <a:ext uri="{FF2B5EF4-FFF2-40B4-BE49-F238E27FC236}">
                <a16:creationId xmlns:a16="http://schemas.microsoft.com/office/drawing/2014/main" id="{6B9BA6D8-DB4B-44E1-92ED-16FF1DE0DE99}"/>
              </a:ext>
            </a:extLst>
          </p:cNvPr>
          <p:cNvGrpSpPr>
            <a:grpSpLocks/>
          </p:cNvGrpSpPr>
          <p:nvPr/>
        </p:nvGrpSpPr>
        <p:grpSpPr bwMode="auto">
          <a:xfrm>
            <a:off x="757238" y="1992313"/>
            <a:ext cx="7635875" cy="4100512"/>
            <a:chOff x="757881" y="1991761"/>
            <a:chExt cx="7635343" cy="4101221"/>
          </a:xfrm>
        </p:grpSpPr>
        <p:pic>
          <p:nvPicPr>
            <p:cNvPr id="29705" name="Picture 1">
              <a:extLst>
                <a:ext uri="{FF2B5EF4-FFF2-40B4-BE49-F238E27FC236}">
                  <a16:creationId xmlns:a16="http://schemas.microsoft.com/office/drawing/2014/main" id="{17B0E91B-B121-485F-9FB5-FB3E0D61A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9" t="16789" r="128" b="32507"/>
            <a:stretch>
              <a:fillRect/>
            </a:stretch>
          </p:blipFill>
          <p:spPr bwMode="auto">
            <a:xfrm>
              <a:off x="757881" y="1991761"/>
              <a:ext cx="7635343" cy="410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6378AF9-42D5-412C-872C-F84033271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391" b="-1060"/>
            <a:stretch/>
          </p:blipFill>
          <p:spPr>
            <a:xfrm>
              <a:off x="1010275" y="1991761"/>
              <a:ext cx="5011389" cy="398372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707" name="Picture 4">
              <a:extLst>
                <a:ext uri="{FF2B5EF4-FFF2-40B4-BE49-F238E27FC236}">
                  <a16:creationId xmlns:a16="http://schemas.microsoft.com/office/drawing/2014/main" id="{3817CE72-29C9-4497-8BB5-E03C72E1C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336" y="2030657"/>
              <a:ext cx="2893502" cy="406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699" name="Whole Class">
            <a:extLst>
              <a:ext uri="{FF2B5EF4-FFF2-40B4-BE49-F238E27FC236}">
                <a16:creationId xmlns:a16="http://schemas.microsoft.com/office/drawing/2014/main" id="{C3F86220-1ACD-4B5C-AE5C-B4F2BA34AC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12F4143-9AF7-45B4-A6E2-7AFDDB24F818}"/>
              </a:ext>
            </a:extLst>
          </p:cNvPr>
          <p:cNvSpPr/>
          <p:nvPr/>
        </p:nvSpPr>
        <p:spPr>
          <a:xfrm>
            <a:off x="1653733" y="696913"/>
            <a:ext cx="583653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Comparing Measurement</a:t>
            </a:r>
            <a:endParaRPr lang="en-GB" sz="400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A719B45-BE4A-4170-AFF4-8490E44944D7}"/>
              </a:ext>
            </a:extLst>
          </p:cNvPr>
          <p:cNvSpPr/>
          <p:nvPr/>
        </p:nvSpPr>
        <p:spPr>
          <a:xfrm>
            <a:off x="3263900" y="2955925"/>
            <a:ext cx="504825" cy="1376363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0" dirty="0"/>
              <a:t>&lt;</a:t>
            </a:r>
          </a:p>
        </p:txBody>
      </p:sp>
      <p:sp>
        <p:nvSpPr>
          <p:cNvPr id="29702" name="Rectangle 34">
            <a:extLst>
              <a:ext uri="{FF2B5EF4-FFF2-40B4-BE49-F238E27FC236}">
                <a16:creationId xmlns:a16="http://schemas.microsoft.com/office/drawing/2014/main" id="{2920437B-3F28-4C2F-B8F4-743E6FC77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49388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Compare these measurements using &lt;, &gt; or =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DCC79E4-752A-426E-8D28-66F35F7352F6}"/>
              </a:ext>
            </a:extLst>
          </p:cNvPr>
          <p:cNvSpPr/>
          <p:nvPr/>
        </p:nvSpPr>
        <p:spPr>
          <a:xfrm>
            <a:off x="1173163" y="3325813"/>
            <a:ext cx="2344737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2cm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000EE7-5FFB-4E6C-97D2-8B0D7F090E89}"/>
              </a:ext>
            </a:extLst>
          </p:cNvPr>
          <p:cNvSpPr/>
          <p:nvPr/>
        </p:nvSpPr>
        <p:spPr>
          <a:xfrm>
            <a:off x="3517900" y="3325813"/>
            <a:ext cx="2366963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5cm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11">
            <a:extLst>
              <a:ext uri="{FF2B5EF4-FFF2-40B4-BE49-F238E27FC236}">
                <a16:creationId xmlns:a16="http://schemas.microsoft.com/office/drawing/2014/main" id="{58A6652F-DA52-431B-A27A-1E51024045C7}"/>
              </a:ext>
            </a:extLst>
          </p:cNvPr>
          <p:cNvGrpSpPr>
            <a:grpSpLocks/>
          </p:cNvGrpSpPr>
          <p:nvPr/>
        </p:nvGrpSpPr>
        <p:grpSpPr bwMode="auto">
          <a:xfrm>
            <a:off x="757238" y="1992313"/>
            <a:ext cx="7635875" cy="4100512"/>
            <a:chOff x="757881" y="1991761"/>
            <a:chExt cx="7635343" cy="4101221"/>
          </a:xfrm>
        </p:grpSpPr>
        <p:pic>
          <p:nvPicPr>
            <p:cNvPr id="30729" name="Picture 12">
              <a:extLst>
                <a:ext uri="{FF2B5EF4-FFF2-40B4-BE49-F238E27FC236}">
                  <a16:creationId xmlns:a16="http://schemas.microsoft.com/office/drawing/2014/main" id="{F037B619-84ED-4FE2-A7F0-594094C59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9" t="16789" r="128" b="32507"/>
            <a:stretch>
              <a:fillRect/>
            </a:stretch>
          </p:blipFill>
          <p:spPr bwMode="auto">
            <a:xfrm>
              <a:off x="757881" y="1991761"/>
              <a:ext cx="7635343" cy="410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DB94A6A-D8FF-4AA9-970D-BBEB5EB579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391" b="-1060"/>
            <a:stretch/>
          </p:blipFill>
          <p:spPr>
            <a:xfrm>
              <a:off x="1010275" y="1991761"/>
              <a:ext cx="5011389" cy="398372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731" name="Picture 15">
              <a:extLst>
                <a:ext uri="{FF2B5EF4-FFF2-40B4-BE49-F238E27FC236}">
                  <a16:creationId xmlns:a16="http://schemas.microsoft.com/office/drawing/2014/main" id="{DD42AF51-660B-4383-90FC-D159D5EED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336" y="2030657"/>
              <a:ext cx="2893502" cy="406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97A516C-BEBC-4282-A0F3-3C862A5ADF08}"/>
              </a:ext>
            </a:extLst>
          </p:cNvPr>
          <p:cNvSpPr/>
          <p:nvPr/>
        </p:nvSpPr>
        <p:spPr>
          <a:xfrm>
            <a:off x="3263900" y="2955925"/>
            <a:ext cx="504825" cy="1376363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0" dirty="0"/>
              <a:t>&gt;</a:t>
            </a:r>
          </a:p>
        </p:txBody>
      </p:sp>
      <p:pic>
        <p:nvPicPr>
          <p:cNvPr id="30724" name="Whole Class">
            <a:extLst>
              <a:ext uri="{FF2B5EF4-FFF2-40B4-BE49-F238E27FC236}">
                <a16:creationId xmlns:a16="http://schemas.microsoft.com/office/drawing/2014/main" id="{23B6C0E8-30D7-4787-A333-DA365B8FCA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8D2C5F5-ACA2-4824-82D5-0920D560F22A}"/>
              </a:ext>
            </a:extLst>
          </p:cNvPr>
          <p:cNvSpPr/>
          <p:nvPr/>
        </p:nvSpPr>
        <p:spPr>
          <a:xfrm>
            <a:off x="1653733" y="696913"/>
            <a:ext cx="583653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Comparing Measurement</a:t>
            </a:r>
            <a:endParaRPr lang="en-GB" sz="4000" b="1" dirty="0"/>
          </a:p>
        </p:txBody>
      </p:sp>
      <p:sp>
        <p:nvSpPr>
          <p:cNvPr id="30726" name="Rectangle 34">
            <a:extLst>
              <a:ext uri="{FF2B5EF4-FFF2-40B4-BE49-F238E27FC236}">
                <a16:creationId xmlns:a16="http://schemas.microsoft.com/office/drawing/2014/main" id="{FB9A4751-907B-4A5E-973B-372CC1ECB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49388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Compare these measurements using &lt;, &gt; or =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1800BF2-BFA1-4046-AC07-90D5996F834E}"/>
              </a:ext>
            </a:extLst>
          </p:cNvPr>
          <p:cNvSpPr/>
          <p:nvPr/>
        </p:nvSpPr>
        <p:spPr>
          <a:xfrm>
            <a:off x="1173163" y="3325813"/>
            <a:ext cx="2344737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9cm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1BBF98-9DB4-4F6B-A394-A6AE040C7E35}"/>
              </a:ext>
            </a:extLst>
          </p:cNvPr>
          <p:cNvSpPr/>
          <p:nvPr/>
        </p:nvSpPr>
        <p:spPr>
          <a:xfrm>
            <a:off x="3517900" y="3325813"/>
            <a:ext cx="2366963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4cm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4">
            <a:extLst>
              <a:ext uri="{FF2B5EF4-FFF2-40B4-BE49-F238E27FC236}">
                <a16:creationId xmlns:a16="http://schemas.microsoft.com/office/drawing/2014/main" id="{EDFA748A-4166-42AF-862C-6EAE4ABC657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3317" name="Picture 3">
              <a:extLst>
                <a:ext uri="{FF2B5EF4-FFF2-40B4-BE49-F238E27FC236}">
                  <a16:creationId xmlns:a16="http://schemas.microsoft.com/office/drawing/2014/main" id="{EBA709EA-A046-4281-A4E7-50116E8F2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8" name="Picture 10">
              <a:extLst>
                <a:ext uri="{FF2B5EF4-FFF2-40B4-BE49-F238E27FC236}">
                  <a16:creationId xmlns:a16="http://schemas.microsoft.com/office/drawing/2014/main" id="{67462369-112B-4ABE-A0AF-F481D568D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7505" y="6277281"/>
              <a:ext cx="576495" cy="580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C0BABA6-872E-4204-8B6F-D785CD6B0363}"/>
              </a:ext>
            </a:extLst>
          </p:cNvPr>
          <p:cNvSpPr/>
          <p:nvPr/>
        </p:nvSpPr>
        <p:spPr>
          <a:xfrm>
            <a:off x="0" y="655638"/>
            <a:ext cx="9144000" cy="1112837"/>
          </a:xfrm>
          <a:prstGeom prst="rect">
            <a:avLst/>
          </a:prstGeom>
          <a:solidFill>
            <a:srgbClr val="FEFEFE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3316" name="Title 7">
            <a:extLst>
              <a:ext uri="{FF2B5EF4-FFF2-40B4-BE49-F238E27FC236}">
                <a16:creationId xmlns:a16="http://schemas.microsoft.com/office/drawing/2014/main" id="{FAC0AEE5-1428-4D96-ABFA-E77944A03AA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82613"/>
            <a:ext cx="9144000" cy="1325562"/>
          </a:xfrm>
        </p:spPr>
        <p:txBody>
          <a:bodyPr lIns="0" tIns="0" rIns="0" bIns="0"/>
          <a:lstStyle/>
          <a:p>
            <a:r>
              <a:rPr lang="en-GB" altLang="en-US" sz="5400" b="1">
                <a:solidFill>
                  <a:schemeClr val="tx1"/>
                </a:solidFill>
                <a:latin typeface="Twinkl" pitchFamily="2" charset="0"/>
              </a:rPr>
              <a:t>Comparing Lengths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11">
            <a:extLst>
              <a:ext uri="{FF2B5EF4-FFF2-40B4-BE49-F238E27FC236}">
                <a16:creationId xmlns:a16="http://schemas.microsoft.com/office/drawing/2014/main" id="{83347AED-AF20-4F8F-9A61-CA68FF59EF01}"/>
              </a:ext>
            </a:extLst>
          </p:cNvPr>
          <p:cNvGrpSpPr>
            <a:grpSpLocks/>
          </p:cNvGrpSpPr>
          <p:nvPr/>
        </p:nvGrpSpPr>
        <p:grpSpPr bwMode="auto">
          <a:xfrm>
            <a:off x="757238" y="1992313"/>
            <a:ext cx="7635875" cy="4100512"/>
            <a:chOff x="757881" y="1991761"/>
            <a:chExt cx="7635343" cy="4101221"/>
          </a:xfrm>
        </p:grpSpPr>
        <p:pic>
          <p:nvPicPr>
            <p:cNvPr id="31753" name="Picture 12">
              <a:extLst>
                <a:ext uri="{FF2B5EF4-FFF2-40B4-BE49-F238E27FC236}">
                  <a16:creationId xmlns:a16="http://schemas.microsoft.com/office/drawing/2014/main" id="{054223BB-DF3B-44A1-B961-4380522B9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9" t="16789" r="128" b="32507"/>
            <a:stretch>
              <a:fillRect/>
            </a:stretch>
          </p:blipFill>
          <p:spPr bwMode="auto">
            <a:xfrm>
              <a:off x="757881" y="1991761"/>
              <a:ext cx="7635343" cy="410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EF9377E-6158-44F3-9AE4-8529CD75AF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391" b="-1060"/>
            <a:stretch/>
          </p:blipFill>
          <p:spPr>
            <a:xfrm>
              <a:off x="1010275" y="1991761"/>
              <a:ext cx="5011389" cy="398372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755" name="Picture 15">
              <a:extLst>
                <a:ext uri="{FF2B5EF4-FFF2-40B4-BE49-F238E27FC236}">
                  <a16:creationId xmlns:a16="http://schemas.microsoft.com/office/drawing/2014/main" id="{251EDE07-0A9B-49B7-9B6E-72E86823B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336" y="2030657"/>
              <a:ext cx="2893502" cy="406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747" name="Whole Class">
            <a:extLst>
              <a:ext uri="{FF2B5EF4-FFF2-40B4-BE49-F238E27FC236}">
                <a16:creationId xmlns:a16="http://schemas.microsoft.com/office/drawing/2014/main" id="{0424A885-73F4-4BCE-808E-3DD73EFF82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57DCB10-D5B0-4AFF-B8B0-55B3986E5983}"/>
              </a:ext>
            </a:extLst>
          </p:cNvPr>
          <p:cNvSpPr/>
          <p:nvPr/>
        </p:nvSpPr>
        <p:spPr>
          <a:xfrm>
            <a:off x="1653733" y="696913"/>
            <a:ext cx="583653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Comparing Measurement</a:t>
            </a:r>
            <a:endParaRPr lang="en-GB" sz="400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83E9A3C-6774-47DC-A88B-064C02891805}"/>
              </a:ext>
            </a:extLst>
          </p:cNvPr>
          <p:cNvSpPr/>
          <p:nvPr/>
        </p:nvSpPr>
        <p:spPr>
          <a:xfrm>
            <a:off x="3263900" y="2955925"/>
            <a:ext cx="504825" cy="1376363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0" dirty="0"/>
              <a:t>&lt;</a:t>
            </a:r>
          </a:p>
        </p:txBody>
      </p:sp>
      <p:sp>
        <p:nvSpPr>
          <p:cNvPr id="31750" name="Rectangle 34">
            <a:extLst>
              <a:ext uri="{FF2B5EF4-FFF2-40B4-BE49-F238E27FC236}">
                <a16:creationId xmlns:a16="http://schemas.microsoft.com/office/drawing/2014/main" id="{E68193DC-66F2-4202-B951-DA5EA8A2C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49388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Compare these measurements using &lt;, &gt; or =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98B1F67-B894-494F-AB08-9BA4A50E526C}"/>
              </a:ext>
            </a:extLst>
          </p:cNvPr>
          <p:cNvSpPr/>
          <p:nvPr/>
        </p:nvSpPr>
        <p:spPr>
          <a:xfrm>
            <a:off x="1173163" y="3325813"/>
            <a:ext cx="2344737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10cm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B2F4DC3-E3BE-4877-AFCC-96A778CBE5B2}"/>
              </a:ext>
            </a:extLst>
          </p:cNvPr>
          <p:cNvSpPr/>
          <p:nvPr/>
        </p:nvSpPr>
        <p:spPr>
          <a:xfrm>
            <a:off x="3517900" y="3325813"/>
            <a:ext cx="2366963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12cm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14">
            <a:extLst>
              <a:ext uri="{FF2B5EF4-FFF2-40B4-BE49-F238E27FC236}">
                <a16:creationId xmlns:a16="http://schemas.microsoft.com/office/drawing/2014/main" id="{002B2DF7-C8A5-475C-B0C5-B24B6CD58941}"/>
              </a:ext>
            </a:extLst>
          </p:cNvPr>
          <p:cNvGrpSpPr>
            <a:grpSpLocks/>
          </p:cNvGrpSpPr>
          <p:nvPr/>
        </p:nvGrpSpPr>
        <p:grpSpPr bwMode="auto">
          <a:xfrm>
            <a:off x="757238" y="1992313"/>
            <a:ext cx="7635875" cy="4100512"/>
            <a:chOff x="757881" y="1991761"/>
            <a:chExt cx="7635343" cy="4101221"/>
          </a:xfrm>
        </p:grpSpPr>
        <p:pic>
          <p:nvPicPr>
            <p:cNvPr id="32779" name="Picture 15">
              <a:extLst>
                <a:ext uri="{FF2B5EF4-FFF2-40B4-BE49-F238E27FC236}">
                  <a16:creationId xmlns:a16="http://schemas.microsoft.com/office/drawing/2014/main" id="{5D103D8B-2D96-45BC-973A-1D9EA1B82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9" t="16789" r="128" b="32507"/>
            <a:stretch>
              <a:fillRect/>
            </a:stretch>
          </p:blipFill>
          <p:spPr bwMode="auto">
            <a:xfrm>
              <a:off x="757881" y="1991761"/>
              <a:ext cx="7635343" cy="410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9C5B3AC-765F-4A02-93DC-3739130522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391" b="-1060"/>
            <a:stretch/>
          </p:blipFill>
          <p:spPr>
            <a:xfrm>
              <a:off x="1010275" y="1991761"/>
              <a:ext cx="5011389" cy="398372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781" name="Picture 19">
              <a:extLst>
                <a:ext uri="{FF2B5EF4-FFF2-40B4-BE49-F238E27FC236}">
                  <a16:creationId xmlns:a16="http://schemas.microsoft.com/office/drawing/2014/main" id="{1EC18F2A-3769-4770-A064-2C559C74E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336" y="2030657"/>
              <a:ext cx="2893502" cy="406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771" name="Whole Class">
            <a:extLst>
              <a:ext uri="{FF2B5EF4-FFF2-40B4-BE49-F238E27FC236}">
                <a16:creationId xmlns:a16="http://schemas.microsoft.com/office/drawing/2014/main" id="{ED58024C-08D8-44F5-97F9-E2A6D1E039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5AE9E2-A2E7-47D2-9793-6E55574C677D}"/>
              </a:ext>
            </a:extLst>
          </p:cNvPr>
          <p:cNvSpPr/>
          <p:nvPr/>
        </p:nvSpPr>
        <p:spPr>
          <a:xfrm>
            <a:off x="1653733" y="696913"/>
            <a:ext cx="583653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Comparing Measurement</a:t>
            </a:r>
            <a:endParaRPr lang="en-GB" sz="400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EE57BB4-E9D3-48A8-92D6-E442B7ED5672}"/>
              </a:ext>
            </a:extLst>
          </p:cNvPr>
          <p:cNvSpPr/>
          <p:nvPr/>
        </p:nvSpPr>
        <p:spPr>
          <a:xfrm>
            <a:off x="3263900" y="2955925"/>
            <a:ext cx="504825" cy="1376363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0" dirty="0"/>
              <a:t>&lt;</a:t>
            </a:r>
          </a:p>
        </p:txBody>
      </p:sp>
      <p:sp>
        <p:nvSpPr>
          <p:cNvPr id="32774" name="Rectangle 34">
            <a:extLst>
              <a:ext uri="{FF2B5EF4-FFF2-40B4-BE49-F238E27FC236}">
                <a16:creationId xmlns:a16="http://schemas.microsoft.com/office/drawing/2014/main" id="{EF591518-CC3C-4FC0-880F-D3CF33866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49388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Compare these measurements using &lt;, &gt; or =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1C1A89-16F2-4661-AF0D-51B8EFDCE618}"/>
              </a:ext>
            </a:extLst>
          </p:cNvPr>
          <p:cNvSpPr/>
          <p:nvPr/>
        </p:nvSpPr>
        <p:spPr>
          <a:xfrm>
            <a:off x="1173163" y="3325813"/>
            <a:ext cx="2344737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3cm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272D5F7-CDCA-444E-A591-272D6BE29043}"/>
              </a:ext>
            </a:extLst>
          </p:cNvPr>
          <p:cNvSpPr/>
          <p:nvPr/>
        </p:nvSpPr>
        <p:spPr>
          <a:xfrm>
            <a:off x="3517900" y="3325813"/>
            <a:ext cx="2366963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50mm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1D5318-B4EA-4F20-AD55-EADBF0D7B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9363" y="2046288"/>
            <a:ext cx="4545012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As the units are not the same, we need to convert the one of the measurements to find out the answer.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BFFE23-80EF-491C-86D6-CE6170A05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125" y="2955925"/>
            <a:ext cx="1474788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3cm = 30mm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11">
            <a:extLst>
              <a:ext uri="{FF2B5EF4-FFF2-40B4-BE49-F238E27FC236}">
                <a16:creationId xmlns:a16="http://schemas.microsoft.com/office/drawing/2014/main" id="{8DEE387C-FB11-415D-BE18-04CC99D9C664}"/>
              </a:ext>
            </a:extLst>
          </p:cNvPr>
          <p:cNvGrpSpPr>
            <a:grpSpLocks/>
          </p:cNvGrpSpPr>
          <p:nvPr/>
        </p:nvGrpSpPr>
        <p:grpSpPr bwMode="auto">
          <a:xfrm>
            <a:off x="757238" y="1992313"/>
            <a:ext cx="7635875" cy="4100512"/>
            <a:chOff x="757881" y="1991761"/>
            <a:chExt cx="7635343" cy="4101221"/>
          </a:xfrm>
        </p:grpSpPr>
        <p:pic>
          <p:nvPicPr>
            <p:cNvPr id="33801" name="Picture 12">
              <a:extLst>
                <a:ext uri="{FF2B5EF4-FFF2-40B4-BE49-F238E27FC236}">
                  <a16:creationId xmlns:a16="http://schemas.microsoft.com/office/drawing/2014/main" id="{2530ADE7-F2DF-471C-BF82-8FA5E5DCF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9" t="16789" r="128" b="32507"/>
            <a:stretch>
              <a:fillRect/>
            </a:stretch>
          </p:blipFill>
          <p:spPr bwMode="auto">
            <a:xfrm>
              <a:off x="757881" y="1991761"/>
              <a:ext cx="7635343" cy="410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4EF6C54-6FE4-4E53-BF05-F356FA6261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391" b="-1060"/>
            <a:stretch/>
          </p:blipFill>
          <p:spPr>
            <a:xfrm>
              <a:off x="1010275" y="1991761"/>
              <a:ext cx="5011389" cy="398372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803" name="Picture 15">
              <a:extLst>
                <a:ext uri="{FF2B5EF4-FFF2-40B4-BE49-F238E27FC236}">
                  <a16:creationId xmlns:a16="http://schemas.microsoft.com/office/drawing/2014/main" id="{FD15B245-DD64-41EB-8158-92CAF7B6A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336" y="2030657"/>
              <a:ext cx="2893502" cy="406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795" name="Whole Class">
            <a:extLst>
              <a:ext uri="{FF2B5EF4-FFF2-40B4-BE49-F238E27FC236}">
                <a16:creationId xmlns:a16="http://schemas.microsoft.com/office/drawing/2014/main" id="{A28C33CD-4898-4132-B94D-AF008EFC61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1030D2-5F6D-43E8-928B-C90DFAC63BCB}"/>
              </a:ext>
            </a:extLst>
          </p:cNvPr>
          <p:cNvSpPr/>
          <p:nvPr/>
        </p:nvSpPr>
        <p:spPr>
          <a:xfrm>
            <a:off x="1653733" y="696913"/>
            <a:ext cx="583653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Comparing Measurement</a:t>
            </a:r>
            <a:endParaRPr lang="en-GB" sz="400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8B7C6DB-3EA9-426C-9B5B-E5E9DEAE2992}"/>
              </a:ext>
            </a:extLst>
          </p:cNvPr>
          <p:cNvSpPr/>
          <p:nvPr/>
        </p:nvSpPr>
        <p:spPr>
          <a:xfrm>
            <a:off x="3263900" y="2955925"/>
            <a:ext cx="504825" cy="1376363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0" dirty="0"/>
              <a:t>&lt;</a:t>
            </a:r>
          </a:p>
        </p:txBody>
      </p:sp>
      <p:sp>
        <p:nvSpPr>
          <p:cNvPr id="33798" name="Rectangle 34">
            <a:extLst>
              <a:ext uri="{FF2B5EF4-FFF2-40B4-BE49-F238E27FC236}">
                <a16:creationId xmlns:a16="http://schemas.microsoft.com/office/drawing/2014/main" id="{352C3A09-5303-4EB2-B5C7-D2C5ED9B8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49388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Compare these measurements using &lt;, &gt; or =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7CE99DB-E3F0-4351-92CA-4BD1995143C0}"/>
              </a:ext>
            </a:extLst>
          </p:cNvPr>
          <p:cNvSpPr/>
          <p:nvPr/>
        </p:nvSpPr>
        <p:spPr>
          <a:xfrm>
            <a:off x="1173163" y="3325813"/>
            <a:ext cx="2344737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8cm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61C44B9-CD28-4CA0-8C98-D4340A028C1E}"/>
              </a:ext>
            </a:extLst>
          </p:cNvPr>
          <p:cNvSpPr/>
          <p:nvPr/>
        </p:nvSpPr>
        <p:spPr>
          <a:xfrm>
            <a:off x="3517900" y="3325813"/>
            <a:ext cx="2366963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85mm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11">
            <a:extLst>
              <a:ext uri="{FF2B5EF4-FFF2-40B4-BE49-F238E27FC236}">
                <a16:creationId xmlns:a16="http://schemas.microsoft.com/office/drawing/2014/main" id="{A081C381-16B6-46CA-9712-9352143FF340}"/>
              </a:ext>
            </a:extLst>
          </p:cNvPr>
          <p:cNvGrpSpPr>
            <a:grpSpLocks/>
          </p:cNvGrpSpPr>
          <p:nvPr/>
        </p:nvGrpSpPr>
        <p:grpSpPr bwMode="auto">
          <a:xfrm>
            <a:off x="757238" y="1992313"/>
            <a:ext cx="7635875" cy="4100512"/>
            <a:chOff x="757881" y="1991761"/>
            <a:chExt cx="7635343" cy="4101221"/>
          </a:xfrm>
        </p:grpSpPr>
        <p:pic>
          <p:nvPicPr>
            <p:cNvPr id="34825" name="Picture 12">
              <a:extLst>
                <a:ext uri="{FF2B5EF4-FFF2-40B4-BE49-F238E27FC236}">
                  <a16:creationId xmlns:a16="http://schemas.microsoft.com/office/drawing/2014/main" id="{DE65DE50-E1E7-4EEE-81E3-54A42953E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9" t="16789" r="128" b="32507"/>
            <a:stretch>
              <a:fillRect/>
            </a:stretch>
          </p:blipFill>
          <p:spPr bwMode="auto">
            <a:xfrm>
              <a:off x="757881" y="1991761"/>
              <a:ext cx="7635343" cy="410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224AE81-D3BE-4DF2-9BA2-3F9C31C8B4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391" b="-1060"/>
            <a:stretch/>
          </p:blipFill>
          <p:spPr>
            <a:xfrm>
              <a:off x="1010275" y="1991761"/>
              <a:ext cx="5011389" cy="398372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827" name="Picture 15">
              <a:extLst>
                <a:ext uri="{FF2B5EF4-FFF2-40B4-BE49-F238E27FC236}">
                  <a16:creationId xmlns:a16="http://schemas.microsoft.com/office/drawing/2014/main" id="{6D433135-719A-45B7-892D-A1EA5B08A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336" y="2030657"/>
              <a:ext cx="2893502" cy="406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ED81E935-5F18-45F3-9ACA-1C3DC68039F1}"/>
              </a:ext>
            </a:extLst>
          </p:cNvPr>
          <p:cNvSpPr/>
          <p:nvPr/>
        </p:nvSpPr>
        <p:spPr>
          <a:xfrm>
            <a:off x="3263900" y="2957513"/>
            <a:ext cx="504825" cy="1376362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0" dirty="0"/>
              <a:t>=</a:t>
            </a:r>
          </a:p>
        </p:txBody>
      </p:sp>
      <p:pic>
        <p:nvPicPr>
          <p:cNvPr id="34820" name="Whole Class">
            <a:extLst>
              <a:ext uri="{FF2B5EF4-FFF2-40B4-BE49-F238E27FC236}">
                <a16:creationId xmlns:a16="http://schemas.microsoft.com/office/drawing/2014/main" id="{FCEB0577-05E4-4ACF-8C89-B5A284FACD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A6495C1-D0D5-4D6B-8C94-C0B8CFC0E96F}"/>
              </a:ext>
            </a:extLst>
          </p:cNvPr>
          <p:cNvSpPr/>
          <p:nvPr/>
        </p:nvSpPr>
        <p:spPr>
          <a:xfrm>
            <a:off x="1653733" y="696913"/>
            <a:ext cx="583653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Comparing Measurement</a:t>
            </a:r>
            <a:endParaRPr lang="en-GB" sz="4000" b="1" dirty="0"/>
          </a:p>
        </p:txBody>
      </p:sp>
      <p:sp>
        <p:nvSpPr>
          <p:cNvPr id="34822" name="Rectangle 34">
            <a:extLst>
              <a:ext uri="{FF2B5EF4-FFF2-40B4-BE49-F238E27FC236}">
                <a16:creationId xmlns:a16="http://schemas.microsoft.com/office/drawing/2014/main" id="{BFAF8FF9-EE19-4F11-A9E8-58B92E194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49388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Compare these measurements using &lt;, &gt; or =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B986479-B264-4AC3-A1F1-AEA92BEE0E52}"/>
              </a:ext>
            </a:extLst>
          </p:cNvPr>
          <p:cNvSpPr/>
          <p:nvPr/>
        </p:nvSpPr>
        <p:spPr>
          <a:xfrm>
            <a:off x="1173163" y="3325813"/>
            <a:ext cx="2344737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4cm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79A4AC-DD36-47A8-A49C-CFD86C8524D5}"/>
              </a:ext>
            </a:extLst>
          </p:cNvPr>
          <p:cNvSpPr/>
          <p:nvPr/>
        </p:nvSpPr>
        <p:spPr>
          <a:xfrm>
            <a:off x="3517900" y="3325813"/>
            <a:ext cx="2366963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40mm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11">
            <a:extLst>
              <a:ext uri="{FF2B5EF4-FFF2-40B4-BE49-F238E27FC236}">
                <a16:creationId xmlns:a16="http://schemas.microsoft.com/office/drawing/2014/main" id="{F32DB507-7DF6-4435-8CCF-9D0C99767500}"/>
              </a:ext>
            </a:extLst>
          </p:cNvPr>
          <p:cNvGrpSpPr>
            <a:grpSpLocks/>
          </p:cNvGrpSpPr>
          <p:nvPr/>
        </p:nvGrpSpPr>
        <p:grpSpPr bwMode="auto">
          <a:xfrm>
            <a:off x="757238" y="1992313"/>
            <a:ext cx="7635875" cy="4100512"/>
            <a:chOff x="757881" y="1991761"/>
            <a:chExt cx="7635343" cy="4101221"/>
          </a:xfrm>
        </p:grpSpPr>
        <p:pic>
          <p:nvPicPr>
            <p:cNvPr id="35849" name="Picture 12">
              <a:extLst>
                <a:ext uri="{FF2B5EF4-FFF2-40B4-BE49-F238E27FC236}">
                  <a16:creationId xmlns:a16="http://schemas.microsoft.com/office/drawing/2014/main" id="{5ED0ED03-FD47-437D-A35E-351CEF8FD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9" t="16789" r="128" b="32507"/>
            <a:stretch>
              <a:fillRect/>
            </a:stretch>
          </p:blipFill>
          <p:spPr bwMode="auto">
            <a:xfrm>
              <a:off x="757881" y="1991761"/>
              <a:ext cx="7635343" cy="410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2DAD5C3-31B6-4EFF-88A9-6CF7444F28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391" b="-1060"/>
            <a:stretch/>
          </p:blipFill>
          <p:spPr>
            <a:xfrm>
              <a:off x="1010275" y="1991761"/>
              <a:ext cx="5011389" cy="398372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851" name="Picture 15">
              <a:extLst>
                <a:ext uri="{FF2B5EF4-FFF2-40B4-BE49-F238E27FC236}">
                  <a16:creationId xmlns:a16="http://schemas.microsoft.com/office/drawing/2014/main" id="{DB83F1F3-945D-4EAA-A658-8A5745635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336" y="2030657"/>
              <a:ext cx="2893502" cy="406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27D7F12-0153-445F-B1EE-4C1843DCB544}"/>
              </a:ext>
            </a:extLst>
          </p:cNvPr>
          <p:cNvSpPr/>
          <p:nvPr/>
        </p:nvSpPr>
        <p:spPr>
          <a:xfrm>
            <a:off x="3263900" y="2955925"/>
            <a:ext cx="504825" cy="1376363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0" dirty="0"/>
              <a:t>&gt;</a:t>
            </a:r>
          </a:p>
        </p:txBody>
      </p:sp>
      <p:pic>
        <p:nvPicPr>
          <p:cNvPr id="35844" name="Whole Class">
            <a:extLst>
              <a:ext uri="{FF2B5EF4-FFF2-40B4-BE49-F238E27FC236}">
                <a16:creationId xmlns:a16="http://schemas.microsoft.com/office/drawing/2014/main" id="{8F013855-7690-4A6F-BF98-3299DE166D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37564B-9906-43E9-8D5A-7037F40DC45C}"/>
              </a:ext>
            </a:extLst>
          </p:cNvPr>
          <p:cNvSpPr/>
          <p:nvPr/>
        </p:nvSpPr>
        <p:spPr>
          <a:xfrm>
            <a:off x="1653733" y="696913"/>
            <a:ext cx="583653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Comparing Measurement</a:t>
            </a:r>
            <a:endParaRPr lang="en-GB" sz="4000" b="1" dirty="0"/>
          </a:p>
        </p:txBody>
      </p:sp>
      <p:sp>
        <p:nvSpPr>
          <p:cNvPr id="35846" name="Rectangle 34">
            <a:extLst>
              <a:ext uri="{FF2B5EF4-FFF2-40B4-BE49-F238E27FC236}">
                <a16:creationId xmlns:a16="http://schemas.microsoft.com/office/drawing/2014/main" id="{D210FB25-4F09-402C-B650-882F2F4A2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49388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Compare these measurements using &lt;, &gt; or =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A45561B-C352-4889-8129-E0F62B5F25AA}"/>
              </a:ext>
            </a:extLst>
          </p:cNvPr>
          <p:cNvSpPr/>
          <p:nvPr/>
        </p:nvSpPr>
        <p:spPr>
          <a:xfrm>
            <a:off x="1173163" y="3325813"/>
            <a:ext cx="2344737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9cm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FBDB1D9-3064-48C9-84FF-4E4B3CC5E3D5}"/>
              </a:ext>
            </a:extLst>
          </p:cNvPr>
          <p:cNvSpPr/>
          <p:nvPr/>
        </p:nvSpPr>
        <p:spPr>
          <a:xfrm>
            <a:off x="3517900" y="3325813"/>
            <a:ext cx="2366963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85mm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11">
            <a:extLst>
              <a:ext uri="{FF2B5EF4-FFF2-40B4-BE49-F238E27FC236}">
                <a16:creationId xmlns:a16="http://schemas.microsoft.com/office/drawing/2014/main" id="{EAB702CD-9981-4EAA-A3A1-A4C74B304CDA}"/>
              </a:ext>
            </a:extLst>
          </p:cNvPr>
          <p:cNvGrpSpPr>
            <a:grpSpLocks/>
          </p:cNvGrpSpPr>
          <p:nvPr/>
        </p:nvGrpSpPr>
        <p:grpSpPr bwMode="auto">
          <a:xfrm>
            <a:off x="757238" y="1992313"/>
            <a:ext cx="7635875" cy="4100512"/>
            <a:chOff x="757881" y="1991761"/>
            <a:chExt cx="7635343" cy="4101221"/>
          </a:xfrm>
        </p:grpSpPr>
        <p:pic>
          <p:nvPicPr>
            <p:cNvPr id="36873" name="Picture 12">
              <a:extLst>
                <a:ext uri="{FF2B5EF4-FFF2-40B4-BE49-F238E27FC236}">
                  <a16:creationId xmlns:a16="http://schemas.microsoft.com/office/drawing/2014/main" id="{44E24E44-10D1-4AC4-929A-85137BEB2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9" t="16789" r="128" b="32507"/>
            <a:stretch>
              <a:fillRect/>
            </a:stretch>
          </p:blipFill>
          <p:spPr bwMode="auto">
            <a:xfrm>
              <a:off x="757881" y="1991761"/>
              <a:ext cx="7635343" cy="410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E41F05F-0D0C-4EB7-9BAB-A3BE4FA87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391" b="-1060"/>
            <a:stretch/>
          </p:blipFill>
          <p:spPr>
            <a:xfrm>
              <a:off x="1010275" y="1991761"/>
              <a:ext cx="5011389" cy="398372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875" name="Picture 15">
              <a:extLst>
                <a:ext uri="{FF2B5EF4-FFF2-40B4-BE49-F238E27FC236}">
                  <a16:creationId xmlns:a16="http://schemas.microsoft.com/office/drawing/2014/main" id="{86C0A484-B605-42A3-AC52-C38498529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336" y="2030657"/>
              <a:ext cx="2893502" cy="406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258D581-8574-485F-B98D-725EF3F5D084}"/>
              </a:ext>
            </a:extLst>
          </p:cNvPr>
          <p:cNvSpPr/>
          <p:nvPr/>
        </p:nvSpPr>
        <p:spPr>
          <a:xfrm>
            <a:off x="3263900" y="2955925"/>
            <a:ext cx="504825" cy="1376363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0" dirty="0"/>
              <a:t>&gt;</a:t>
            </a:r>
          </a:p>
        </p:txBody>
      </p:sp>
      <p:pic>
        <p:nvPicPr>
          <p:cNvPr id="36868" name="Whole Class">
            <a:extLst>
              <a:ext uri="{FF2B5EF4-FFF2-40B4-BE49-F238E27FC236}">
                <a16:creationId xmlns:a16="http://schemas.microsoft.com/office/drawing/2014/main" id="{64D755F3-F242-4DCF-A78F-2E6F98DE39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9AB8D0-2EA6-4327-82CE-D5B678F066C8}"/>
              </a:ext>
            </a:extLst>
          </p:cNvPr>
          <p:cNvSpPr/>
          <p:nvPr/>
        </p:nvSpPr>
        <p:spPr>
          <a:xfrm>
            <a:off x="1653733" y="696913"/>
            <a:ext cx="583653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Comparing Measurement</a:t>
            </a:r>
            <a:endParaRPr lang="en-GB" sz="4000" b="1" dirty="0"/>
          </a:p>
        </p:txBody>
      </p:sp>
      <p:sp>
        <p:nvSpPr>
          <p:cNvPr id="36870" name="Rectangle 34">
            <a:extLst>
              <a:ext uri="{FF2B5EF4-FFF2-40B4-BE49-F238E27FC236}">
                <a16:creationId xmlns:a16="http://schemas.microsoft.com/office/drawing/2014/main" id="{B692A3B8-3B28-4738-B663-3B8E64506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49388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Compare these measurements using &lt;, &gt; or =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953882D-E394-4D7B-A761-E2776578099B}"/>
              </a:ext>
            </a:extLst>
          </p:cNvPr>
          <p:cNvSpPr/>
          <p:nvPr/>
        </p:nvSpPr>
        <p:spPr>
          <a:xfrm>
            <a:off x="1173163" y="3325813"/>
            <a:ext cx="2344737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5m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546EC97-3EFD-4824-AA0D-544E1F78734C}"/>
              </a:ext>
            </a:extLst>
          </p:cNvPr>
          <p:cNvSpPr/>
          <p:nvPr/>
        </p:nvSpPr>
        <p:spPr>
          <a:xfrm>
            <a:off x="3517900" y="3325813"/>
            <a:ext cx="2366963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3m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11">
            <a:extLst>
              <a:ext uri="{FF2B5EF4-FFF2-40B4-BE49-F238E27FC236}">
                <a16:creationId xmlns:a16="http://schemas.microsoft.com/office/drawing/2014/main" id="{B487159B-E119-4E43-A42A-5BFBE9FEACB0}"/>
              </a:ext>
            </a:extLst>
          </p:cNvPr>
          <p:cNvGrpSpPr>
            <a:grpSpLocks/>
          </p:cNvGrpSpPr>
          <p:nvPr/>
        </p:nvGrpSpPr>
        <p:grpSpPr bwMode="auto">
          <a:xfrm>
            <a:off x="757238" y="1992313"/>
            <a:ext cx="7635875" cy="4100512"/>
            <a:chOff x="757881" y="1991761"/>
            <a:chExt cx="7635343" cy="4101221"/>
          </a:xfrm>
        </p:grpSpPr>
        <p:pic>
          <p:nvPicPr>
            <p:cNvPr id="37897" name="Picture 12">
              <a:extLst>
                <a:ext uri="{FF2B5EF4-FFF2-40B4-BE49-F238E27FC236}">
                  <a16:creationId xmlns:a16="http://schemas.microsoft.com/office/drawing/2014/main" id="{A790F309-D6CE-471E-96BD-765E6558E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9" t="16789" r="128" b="32507"/>
            <a:stretch>
              <a:fillRect/>
            </a:stretch>
          </p:blipFill>
          <p:spPr bwMode="auto">
            <a:xfrm>
              <a:off x="757881" y="1991761"/>
              <a:ext cx="7635343" cy="410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09A462F-77E8-4D32-AA17-0AD99353E5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391" b="-1060"/>
            <a:stretch/>
          </p:blipFill>
          <p:spPr>
            <a:xfrm>
              <a:off x="1010275" y="1991761"/>
              <a:ext cx="5011389" cy="398372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899" name="Picture 15">
              <a:extLst>
                <a:ext uri="{FF2B5EF4-FFF2-40B4-BE49-F238E27FC236}">
                  <a16:creationId xmlns:a16="http://schemas.microsoft.com/office/drawing/2014/main" id="{C9378EF5-8DB3-44C1-B2E8-880699C25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336" y="2030657"/>
              <a:ext cx="2893502" cy="406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7891" name="Whole Class">
            <a:extLst>
              <a:ext uri="{FF2B5EF4-FFF2-40B4-BE49-F238E27FC236}">
                <a16:creationId xmlns:a16="http://schemas.microsoft.com/office/drawing/2014/main" id="{CDC4914D-5AF3-457D-875E-4C60EF1309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3C8E58-CCD8-46D1-81A1-401D44661425}"/>
              </a:ext>
            </a:extLst>
          </p:cNvPr>
          <p:cNvSpPr/>
          <p:nvPr/>
        </p:nvSpPr>
        <p:spPr>
          <a:xfrm>
            <a:off x="1653733" y="696913"/>
            <a:ext cx="583653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Comparing Measurement</a:t>
            </a:r>
            <a:endParaRPr lang="en-GB" sz="400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2F17E8-D374-4902-B72F-37B62C0128DC}"/>
              </a:ext>
            </a:extLst>
          </p:cNvPr>
          <p:cNvSpPr/>
          <p:nvPr/>
        </p:nvSpPr>
        <p:spPr>
          <a:xfrm>
            <a:off x="3263900" y="2955925"/>
            <a:ext cx="504825" cy="1376363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0" dirty="0"/>
              <a:t>&lt;</a:t>
            </a:r>
          </a:p>
        </p:txBody>
      </p:sp>
      <p:sp>
        <p:nvSpPr>
          <p:cNvPr id="37894" name="Rectangle 34">
            <a:extLst>
              <a:ext uri="{FF2B5EF4-FFF2-40B4-BE49-F238E27FC236}">
                <a16:creationId xmlns:a16="http://schemas.microsoft.com/office/drawing/2014/main" id="{4E8445B3-B48A-49A7-8859-8FBD0333D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49388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Compare these measurements using &lt;, &gt; or =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85525A-9E67-4A84-A62F-A4F4C1648B30}"/>
              </a:ext>
            </a:extLst>
          </p:cNvPr>
          <p:cNvSpPr/>
          <p:nvPr/>
        </p:nvSpPr>
        <p:spPr>
          <a:xfrm>
            <a:off x="1173163" y="3325813"/>
            <a:ext cx="2344737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2m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D58E232-C239-4BCA-980B-A572CD64040D}"/>
              </a:ext>
            </a:extLst>
          </p:cNvPr>
          <p:cNvSpPr/>
          <p:nvPr/>
        </p:nvSpPr>
        <p:spPr>
          <a:xfrm>
            <a:off x="3517900" y="3325813"/>
            <a:ext cx="2366963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9m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11">
            <a:extLst>
              <a:ext uri="{FF2B5EF4-FFF2-40B4-BE49-F238E27FC236}">
                <a16:creationId xmlns:a16="http://schemas.microsoft.com/office/drawing/2014/main" id="{EA167FCA-4E38-4FFA-AE67-D81F3BCDCC4A}"/>
              </a:ext>
            </a:extLst>
          </p:cNvPr>
          <p:cNvGrpSpPr>
            <a:grpSpLocks/>
          </p:cNvGrpSpPr>
          <p:nvPr/>
        </p:nvGrpSpPr>
        <p:grpSpPr bwMode="auto">
          <a:xfrm>
            <a:off x="757238" y="1992313"/>
            <a:ext cx="7635875" cy="4100512"/>
            <a:chOff x="757881" y="1991761"/>
            <a:chExt cx="7635343" cy="4101221"/>
          </a:xfrm>
        </p:grpSpPr>
        <p:pic>
          <p:nvPicPr>
            <p:cNvPr id="38921" name="Picture 12">
              <a:extLst>
                <a:ext uri="{FF2B5EF4-FFF2-40B4-BE49-F238E27FC236}">
                  <a16:creationId xmlns:a16="http://schemas.microsoft.com/office/drawing/2014/main" id="{F0C5CBA1-65E0-476C-967D-AD8F7D8D2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9" t="16789" r="128" b="32507"/>
            <a:stretch>
              <a:fillRect/>
            </a:stretch>
          </p:blipFill>
          <p:spPr bwMode="auto">
            <a:xfrm>
              <a:off x="757881" y="1991761"/>
              <a:ext cx="7635343" cy="410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CFB8636-12BC-416B-BDD8-C186BFA441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391" b="-1060"/>
            <a:stretch/>
          </p:blipFill>
          <p:spPr>
            <a:xfrm>
              <a:off x="1010275" y="1991761"/>
              <a:ext cx="5011389" cy="398372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923" name="Picture 15">
              <a:extLst>
                <a:ext uri="{FF2B5EF4-FFF2-40B4-BE49-F238E27FC236}">
                  <a16:creationId xmlns:a16="http://schemas.microsoft.com/office/drawing/2014/main" id="{48778C49-9C85-4B37-8308-2D214D830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336" y="2030657"/>
              <a:ext cx="2893502" cy="406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8915" name="Whole Class">
            <a:extLst>
              <a:ext uri="{FF2B5EF4-FFF2-40B4-BE49-F238E27FC236}">
                <a16:creationId xmlns:a16="http://schemas.microsoft.com/office/drawing/2014/main" id="{435F5B48-CF2D-49F1-828D-6BAC24E733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229046E-A967-4E46-882E-DB5381FCE303}"/>
              </a:ext>
            </a:extLst>
          </p:cNvPr>
          <p:cNvSpPr/>
          <p:nvPr/>
        </p:nvSpPr>
        <p:spPr>
          <a:xfrm>
            <a:off x="1653733" y="696913"/>
            <a:ext cx="583653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Comparing Measurement</a:t>
            </a:r>
            <a:endParaRPr lang="en-GB" sz="400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69AC310-A8F9-462D-868C-58DD35477EFF}"/>
              </a:ext>
            </a:extLst>
          </p:cNvPr>
          <p:cNvSpPr/>
          <p:nvPr/>
        </p:nvSpPr>
        <p:spPr>
          <a:xfrm>
            <a:off x="3263900" y="2955925"/>
            <a:ext cx="504825" cy="1376363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0" dirty="0"/>
              <a:t>&lt;</a:t>
            </a:r>
          </a:p>
        </p:txBody>
      </p:sp>
      <p:sp>
        <p:nvSpPr>
          <p:cNvPr id="38918" name="Rectangle 34">
            <a:extLst>
              <a:ext uri="{FF2B5EF4-FFF2-40B4-BE49-F238E27FC236}">
                <a16:creationId xmlns:a16="http://schemas.microsoft.com/office/drawing/2014/main" id="{471D58CE-D5E7-4634-A851-7156439FF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49388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Compare these measurements using &lt;, &gt; or =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CBC3A59-A8EC-4464-81B5-04BA31AB7E5D}"/>
              </a:ext>
            </a:extLst>
          </p:cNvPr>
          <p:cNvSpPr/>
          <p:nvPr/>
        </p:nvSpPr>
        <p:spPr>
          <a:xfrm>
            <a:off x="1173163" y="3325813"/>
            <a:ext cx="2344737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3m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357609A-7539-4BFD-A8B3-7E066D956FED}"/>
              </a:ext>
            </a:extLst>
          </p:cNvPr>
          <p:cNvSpPr/>
          <p:nvPr/>
        </p:nvSpPr>
        <p:spPr>
          <a:xfrm>
            <a:off x="3517900" y="3325813"/>
            <a:ext cx="2366963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8m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14">
            <a:extLst>
              <a:ext uri="{FF2B5EF4-FFF2-40B4-BE49-F238E27FC236}">
                <a16:creationId xmlns:a16="http://schemas.microsoft.com/office/drawing/2014/main" id="{F15809A6-961A-4A3A-B689-2AB173783203}"/>
              </a:ext>
            </a:extLst>
          </p:cNvPr>
          <p:cNvGrpSpPr>
            <a:grpSpLocks/>
          </p:cNvGrpSpPr>
          <p:nvPr/>
        </p:nvGrpSpPr>
        <p:grpSpPr bwMode="auto">
          <a:xfrm>
            <a:off x="757238" y="1992313"/>
            <a:ext cx="7635875" cy="4100512"/>
            <a:chOff x="757881" y="1991761"/>
            <a:chExt cx="7635343" cy="4101221"/>
          </a:xfrm>
        </p:grpSpPr>
        <p:pic>
          <p:nvPicPr>
            <p:cNvPr id="39947" name="Picture 15">
              <a:extLst>
                <a:ext uri="{FF2B5EF4-FFF2-40B4-BE49-F238E27FC236}">
                  <a16:creationId xmlns:a16="http://schemas.microsoft.com/office/drawing/2014/main" id="{11F19C61-5D8C-4D5A-9E84-BD0427B6A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9" t="16789" r="128" b="32507"/>
            <a:stretch>
              <a:fillRect/>
            </a:stretch>
          </p:blipFill>
          <p:spPr bwMode="auto">
            <a:xfrm>
              <a:off x="757881" y="1991761"/>
              <a:ext cx="7635343" cy="410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9DBDF3C-D71A-4806-843D-9A5C8E2DF9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391" b="-1060"/>
            <a:stretch/>
          </p:blipFill>
          <p:spPr>
            <a:xfrm>
              <a:off x="1010275" y="1991761"/>
              <a:ext cx="5011389" cy="398372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9949" name="Picture 17">
              <a:extLst>
                <a:ext uri="{FF2B5EF4-FFF2-40B4-BE49-F238E27FC236}">
                  <a16:creationId xmlns:a16="http://schemas.microsoft.com/office/drawing/2014/main" id="{E2B4016B-B6A3-4DF8-9462-36BBB912C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336" y="2030657"/>
              <a:ext cx="2893502" cy="406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9466D9E3-ACF7-4CEE-AD85-C09D29C32931}"/>
              </a:ext>
            </a:extLst>
          </p:cNvPr>
          <p:cNvSpPr/>
          <p:nvPr/>
        </p:nvSpPr>
        <p:spPr>
          <a:xfrm>
            <a:off x="3506788" y="2955925"/>
            <a:ext cx="504825" cy="1376363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0" dirty="0"/>
              <a:t>&gt;</a:t>
            </a:r>
          </a:p>
        </p:txBody>
      </p:sp>
      <p:pic>
        <p:nvPicPr>
          <p:cNvPr id="39940" name="Whole Class">
            <a:extLst>
              <a:ext uri="{FF2B5EF4-FFF2-40B4-BE49-F238E27FC236}">
                <a16:creationId xmlns:a16="http://schemas.microsoft.com/office/drawing/2014/main" id="{6F14C12C-1540-4588-8719-8E577F625E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EEC7D2-95DF-415E-BD16-7FEE3BE934E9}"/>
              </a:ext>
            </a:extLst>
          </p:cNvPr>
          <p:cNvSpPr/>
          <p:nvPr/>
        </p:nvSpPr>
        <p:spPr>
          <a:xfrm>
            <a:off x="1653733" y="696913"/>
            <a:ext cx="583653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Comparing Measurement</a:t>
            </a:r>
            <a:endParaRPr lang="en-GB" sz="4000" b="1" dirty="0"/>
          </a:p>
        </p:txBody>
      </p:sp>
      <p:sp>
        <p:nvSpPr>
          <p:cNvPr id="39942" name="Rectangle 34">
            <a:extLst>
              <a:ext uri="{FF2B5EF4-FFF2-40B4-BE49-F238E27FC236}">
                <a16:creationId xmlns:a16="http://schemas.microsoft.com/office/drawing/2014/main" id="{FC3D030B-6538-41B4-A335-7B0059878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49388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Compare these measurements using &lt;, &gt; or =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95D75CA-3A98-4166-97EB-1CB0C71FE4BE}"/>
              </a:ext>
            </a:extLst>
          </p:cNvPr>
          <p:cNvSpPr/>
          <p:nvPr/>
        </p:nvSpPr>
        <p:spPr>
          <a:xfrm>
            <a:off x="1173163" y="3325813"/>
            <a:ext cx="2344737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3m 40cm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CEC3C2C-E784-42D2-B085-ACB24964C6D4}"/>
              </a:ext>
            </a:extLst>
          </p:cNvPr>
          <p:cNvSpPr/>
          <p:nvPr/>
        </p:nvSpPr>
        <p:spPr>
          <a:xfrm>
            <a:off x="3517900" y="3325813"/>
            <a:ext cx="2366963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25cm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9936CB-5B94-48DD-B56C-6783190E7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9363" y="2046288"/>
            <a:ext cx="4545012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As the units are not the same, we need to convert the one of the measurements to find out the answer.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C4EC82-6CD2-4D4B-B420-46F1B60AB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9363" y="2955925"/>
            <a:ext cx="4545012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3m 40cm = 300cm + 40cm = 340cm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11">
            <a:extLst>
              <a:ext uri="{FF2B5EF4-FFF2-40B4-BE49-F238E27FC236}">
                <a16:creationId xmlns:a16="http://schemas.microsoft.com/office/drawing/2014/main" id="{3F7BFFDE-0022-4BB2-8C58-2934F2D5C7AC}"/>
              </a:ext>
            </a:extLst>
          </p:cNvPr>
          <p:cNvGrpSpPr>
            <a:grpSpLocks/>
          </p:cNvGrpSpPr>
          <p:nvPr/>
        </p:nvGrpSpPr>
        <p:grpSpPr bwMode="auto">
          <a:xfrm>
            <a:off x="757238" y="1992313"/>
            <a:ext cx="7635875" cy="4100512"/>
            <a:chOff x="757881" y="1991761"/>
            <a:chExt cx="7635343" cy="4101221"/>
          </a:xfrm>
        </p:grpSpPr>
        <p:pic>
          <p:nvPicPr>
            <p:cNvPr id="40969" name="Picture 12">
              <a:extLst>
                <a:ext uri="{FF2B5EF4-FFF2-40B4-BE49-F238E27FC236}">
                  <a16:creationId xmlns:a16="http://schemas.microsoft.com/office/drawing/2014/main" id="{8931CF0D-815E-4BDF-B216-0DF9696B3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9" t="16789" r="128" b="32507"/>
            <a:stretch>
              <a:fillRect/>
            </a:stretch>
          </p:blipFill>
          <p:spPr bwMode="auto">
            <a:xfrm>
              <a:off x="757881" y="1991761"/>
              <a:ext cx="7635343" cy="410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25DDC24-4A0B-4BFC-8FA0-DD8325F39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391" b="-1060"/>
            <a:stretch/>
          </p:blipFill>
          <p:spPr>
            <a:xfrm>
              <a:off x="1010275" y="1991761"/>
              <a:ext cx="5011389" cy="398372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971" name="Picture 15">
              <a:extLst>
                <a:ext uri="{FF2B5EF4-FFF2-40B4-BE49-F238E27FC236}">
                  <a16:creationId xmlns:a16="http://schemas.microsoft.com/office/drawing/2014/main" id="{B96C9B2D-3C85-4E4F-9086-E40836F8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336" y="2030657"/>
              <a:ext cx="2893502" cy="406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DC9A7A59-E59B-4B95-9DEA-E3C8C9D4B932}"/>
              </a:ext>
            </a:extLst>
          </p:cNvPr>
          <p:cNvSpPr/>
          <p:nvPr/>
        </p:nvSpPr>
        <p:spPr>
          <a:xfrm>
            <a:off x="3409950" y="2957513"/>
            <a:ext cx="504825" cy="1376362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0" dirty="0"/>
              <a:t>=</a:t>
            </a:r>
          </a:p>
        </p:txBody>
      </p:sp>
      <p:pic>
        <p:nvPicPr>
          <p:cNvPr id="40964" name="Whole Class">
            <a:extLst>
              <a:ext uri="{FF2B5EF4-FFF2-40B4-BE49-F238E27FC236}">
                <a16:creationId xmlns:a16="http://schemas.microsoft.com/office/drawing/2014/main" id="{DBF0CBC9-E407-4DC4-B9F1-68F692F1BE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AE0D831-6812-4549-900A-7A30A08EDD20}"/>
              </a:ext>
            </a:extLst>
          </p:cNvPr>
          <p:cNvSpPr/>
          <p:nvPr/>
        </p:nvSpPr>
        <p:spPr>
          <a:xfrm>
            <a:off x="1653733" y="696913"/>
            <a:ext cx="583653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Comparing Measurement</a:t>
            </a:r>
            <a:endParaRPr lang="en-GB" sz="4000" b="1" dirty="0"/>
          </a:p>
        </p:txBody>
      </p:sp>
      <p:sp>
        <p:nvSpPr>
          <p:cNvPr id="40966" name="Rectangle 34">
            <a:extLst>
              <a:ext uri="{FF2B5EF4-FFF2-40B4-BE49-F238E27FC236}">
                <a16:creationId xmlns:a16="http://schemas.microsoft.com/office/drawing/2014/main" id="{63664E09-5B32-4277-8F4E-67BB2D463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49388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Compare these measurements using &lt;, &gt; or =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BF9E364-9A77-4CF0-AD03-2D667F79A49D}"/>
              </a:ext>
            </a:extLst>
          </p:cNvPr>
          <p:cNvSpPr/>
          <p:nvPr/>
        </p:nvSpPr>
        <p:spPr>
          <a:xfrm>
            <a:off x="1173163" y="3325813"/>
            <a:ext cx="2344737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1m 20cm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6D29136-1249-4B08-9630-CC9CBA799134}"/>
              </a:ext>
            </a:extLst>
          </p:cNvPr>
          <p:cNvSpPr/>
          <p:nvPr/>
        </p:nvSpPr>
        <p:spPr>
          <a:xfrm>
            <a:off x="3517900" y="3325813"/>
            <a:ext cx="2366963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120cm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912EF40-DB28-410E-80F7-222F9887B60B}"/>
              </a:ext>
            </a:extLst>
          </p:cNvPr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775CA5D-0D28-466C-ABA3-BDC6E54DD9B0}"/>
              </a:ext>
            </a:extLst>
          </p:cNvPr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4340" name="Title 1">
            <a:extLst>
              <a:ext uri="{FF2B5EF4-FFF2-40B4-BE49-F238E27FC236}">
                <a16:creationId xmlns:a16="http://schemas.microsoft.com/office/drawing/2014/main" id="{AE01CA0C-FE92-4B20-A780-59CC1084FDAF}"/>
              </a:ext>
            </a:extLst>
          </p:cNvPr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/>
              <a:t>Success Criteria</a:t>
            </a:r>
          </a:p>
        </p:txBody>
      </p:sp>
      <p:sp>
        <p:nvSpPr>
          <p:cNvPr id="14341" name="Title 1">
            <a:extLst>
              <a:ext uri="{FF2B5EF4-FFF2-40B4-BE49-F238E27FC236}">
                <a16:creationId xmlns:a16="http://schemas.microsoft.com/office/drawing/2014/main" id="{B82DC277-C549-4AFE-BD1B-CBD26C0A6396}"/>
              </a:ext>
            </a:extLst>
          </p:cNvPr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/>
              <a:t>Aim</a:t>
            </a:r>
          </a:p>
        </p:txBody>
      </p:sp>
      <p:sp>
        <p:nvSpPr>
          <p:cNvPr id="14342" name="Content Placeholder 15">
            <a:extLst>
              <a:ext uri="{FF2B5EF4-FFF2-40B4-BE49-F238E27FC236}">
                <a16:creationId xmlns:a16="http://schemas.microsoft.com/office/drawing/2014/main" id="{48B6BE2F-25A8-4B56-8786-ABEB713A3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r>
              <a:rPr lang="en-GB" altLang="en-US"/>
              <a:t>I can compare measurements in m, cm and mm.</a:t>
            </a:r>
            <a:endParaRPr lang="en-GB" altLang="en-US">
              <a:solidFill>
                <a:srgbClr val="00B050"/>
              </a:solidFill>
            </a:endParaRPr>
          </a:p>
          <a:p>
            <a:endParaRPr lang="en-GB" altLang="en-US"/>
          </a:p>
        </p:txBody>
      </p:sp>
      <p:sp>
        <p:nvSpPr>
          <p:cNvPr id="14343" name="Content Placeholder 15">
            <a:extLst>
              <a:ext uri="{FF2B5EF4-FFF2-40B4-BE49-F238E27FC236}">
                <a16:creationId xmlns:a16="http://schemas.microsoft.com/office/drawing/2014/main" id="{0AB18CCC-1D06-4AC7-8FD1-FADE2232B547}"/>
              </a:ext>
            </a:extLst>
          </p:cNvPr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eaLnBrk="1" hangingPunct="1"/>
            <a:r>
              <a:rPr lang="en-GB" altLang="en-US"/>
              <a:t>I can compare single-unit length measurements.</a:t>
            </a:r>
          </a:p>
          <a:p>
            <a:pPr eaLnBrk="1" hangingPunct="1"/>
            <a:r>
              <a:rPr lang="en-GB" altLang="en-US"/>
              <a:t>I can compare mixed-unit length measurements</a:t>
            </a:r>
            <a:r>
              <a:rPr lang="en-GB" altLang="en-US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11">
            <a:extLst>
              <a:ext uri="{FF2B5EF4-FFF2-40B4-BE49-F238E27FC236}">
                <a16:creationId xmlns:a16="http://schemas.microsoft.com/office/drawing/2014/main" id="{4BAA655F-E190-419A-B977-AF961A4C7DA9}"/>
              </a:ext>
            </a:extLst>
          </p:cNvPr>
          <p:cNvGrpSpPr>
            <a:grpSpLocks/>
          </p:cNvGrpSpPr>
          <p:nvPr/>
        </p:nvGrpSpPr>
        <p:grpSpPr bwMode="auto">
          <a:xfrm>
            <a:off x="757238" y="1992313"/>
            <a:ext cx="7635875" cy="4100512"/>
            <a:chOff x="757881" y="1991761"/>
            <a:chExt cx="7635343" cy="4101221"/>
          </a:xfrm>
        </p:grpSpPr>
        <p:pic>
          <p:nvPicPr>
            <p:cNvPr id="41993" name="Picture 12">
              <a:extLst>
                <a:ext uri="{FF2B5EF4-FFF2-40B4-BE49-F238E27FC236}">
                  <a16:creationId xmlns:a16="http://schemas.microsoft.com/office/drawing/2014/main" id="{D70368B4-DC37-49C3-BB44-B45982116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9" t="16789" r="128" b="32507"/>
            <a:stretch>
              <a:fillRect/>
            </a:stretch>
          </p:blipFill>
          <p:spPr bwMode="auto">
            <a:xfrm>
              <a:off x="757881" y="1991761"/>
              <a:ext cx="7635343" cy="410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3763C7-F051-4631-A29D-B9E2911D17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391" b="-1060"/>
            <a:stretch/>
          </p:blipFill>
          <p:spPr>
            <a:xfrm>
              <a:off x="1010275" y="1991761"/>
              <a:ext cx="5011389" cy="398372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995" name="Picture 15">
              <a:extLst>
                <a:ext uri="{FF2B5EF4-FFF2-40B4-BE49-F238E27FC236}">
                  <a16:creationId xmlns:a16="http://schemas.microsoft.com/office/drawing/2014/main" id="{FE1726D5-2FFA-4F57-8F40-9F9AF6929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336" y="2030657"/>
              <a:ext cx="2893502" cy="406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9B10ACC-BA96-48F2-A590-54613D365339}"/>
              </a:ext>
            </a:extLst>
          </p:cNvPr>
          <p:cNvSpPr/>
          <p:nvPr/>
        </p:nvSpPr>
        <p:spPr>
          <a:xfrm>
            <a:off x="3429000" y="2955925"/>
            <a:ext cx="504825" cy="1376363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0" dirty="0"/>
              <a:t>&gt;</a:t>
            </a:r>
          </a:p>
        </p:txBody>
      </p:sp>
      <p:pic>
        <p:nvPicPr>
          <p:cNvPr id="41988" name="Whole Class">
            <a:extLst>
              <a:ext uri="{FF2B5EF4-FFF2-40B4-BE49-F238E27FC236}">
                <a16:creationId xmlns:a16="http://schemas.microsoft.com/office/drawing/2014/main" id="{9405508D-4D1C-4B3B-ADA6-94C3573C2B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DDED7D8-321A-4BF9-905B-1609D33EE09B}"/>
              </a:ext>
            </a:extLst>
          </p:cNvPr>
          <p:cNvSpPr/>
          <p:nvPr/>
        </p:nvSpPr>
        <p:spPr>
          <a:xfrm>
            <a:off x="1653733" y="696913"/>
            <a:ext cx="583653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Comparing Measurement</a:t>
            </a:r>
            <a:endParaRPr lang="en-GB" sz="4000" b="1" dirty="0"/>
          </a:p>
        </p:txBody>
      </p:sp>
      <p:sp>
        <p:nvSpPr>
          <p:cNvPr id="41990" name="Rectangle 34">
            <a:extLst>
              <a:ext uri="{FF2B5EF4-FFF2-40B4-BE49-F238E27FC236}">
                <a16:creationId xmlns:a16="http://schemas.microsoft.com/office/drawing/2014/main" id="{B3612EA6-25E7-40A2-9B16-9B8C42B2F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49388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Compare these measurements using &lt;, &gt; or =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730438D-8207-4688-8D17-9A285E444719}"/>
              </a:ext>
            </a:extLst>
          </p:cNvPr>
          <p:cNvSpPr/>
          <p:nvPr/>
        </p:nvSpPr>
        <p:spPr>
          <a:xfrm>
            <a:off x="1173163" y="3325813"/>
            <a:ext cx="2344737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2m 40cm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9AAC24A-82D7-4A47-AE45-C8ABD2A3BFA4}"/>
              </a:ext>
            </a:extLst>
          </p:cNvPr>
          <p:cNvSpPr/>
          <p:nvPr/>
        </p:nvSpPr>
        <p:spPr>
          <a:xfrm>
            <a:off x="3517900" y="3325813"/>
            <a:ext cx="2366963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180cm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Group 11">
            <a:extLst>
              <a:ext uri="{FF2B5EF4-FFF2-40B4-BE49-F238E27FC236}">
                <a16:creationId xmlns:a16="http://schemas.microsoft.com/office/drawing/2014/main" id="{96E75060-8E81-480F-9836-193A80F08553}"/>
              </a:ext>
            </a:extLst>
          </p:cNvPr>
          <p:cNvGrpSpPr>
            <a:grpSpLocks/>
          </p:cNvGrpSpPr>
          <p:nvPr/>
        </p:nvGrpSpPr>
        <p:grpSpPr bwMode="auto">
          <a:xfrm>
            <a:off x="757238" y="1992313"/>
            <a:ext cx="7635875" cy="4100512"/>
            <a:chOff x="757881" y="1991761"/>
            <a:chExt cx="7635343" cy="4101221"/>
          </a:xfrm>
        </p:grpSpPr>
        <p:pic>
          <p:nvPicPr>
            <p:cNvPr id="43017" name="Picture 12">
              <a:extLst>
                <a:ext uri="{FF2B5EF4-FFF2-40B4-BE49-F238E27FC236}">
                  <a16:creationId xmlns:a16="http://schemas.microsoft.com/office/drawing/2014/main" id="{4A375081-972E-440B-B60E-33AE458CB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99" t="16789" r="128" b="32507"/>
            <a:stretch>
              <a:fillRect/>
            </a:stretch>
          </p:blipFill>
          <p:spPr bwMode="auto">
            <a:xfrm>
              <a:off x="757881" y="1991761"/>
              <a:ext cx="7635343" cy="410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3E3C37E-0DA4-47F2-8BC6-EABDA935F7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391" b="-1060"/>
            <a:stretch/>
          </p:blipFill>
          <p:spPr>
            <a:xfrm>
              <a:off x="1010275" y="1991761"/>
              <a:ext cx="5011389" cy="398372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3019" name="Picture 15">
              <a:extLst>
                <a:ext uri="{FF2B5EF4-FFF2-40B4-BE49-F238E27FC236}">
                  <a16:creationId xmlns:a16="http://schemas.microsoft.com/office/drawing/2014/main" id="{27DA9988-D255-47F3-A624-D9977A4CD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336" y="2030657"/>
              <a:ext cx="2893502" cy="406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3011" name="Whole Class">
            <a:extLst>
              <a:ext uri="{FF2B5EF4-FFF2-40B4-BE49-F238E27FC236}">
                <a16:creationId xmlns:a16="http://schemas.microsoft.com/office/drawing/2014/main" id="{DB34BEA4-E196-411E-BE3D-46CDF7E533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512763"/>
            <a:ext cx="1239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552B5C9-EB93-417A-9913-055B61CA4F28}"/>
              </a:ext>
            </a:extLst>
          </p:cNvPr>
          <p:cNvSpPr/>
          <p:nvPr/>
        </p:nvSpPr>
        <p:spPr>
          <a:xfrm>
            <a:off x="1653733" y="696913"/>
            <a:ext cx="583653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Comparing Measurement</a:t>
            </a:r>
            <a:endParaRPr lang="en-GB" sz="400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E37E649-D617-4646-9068-276766C3AD86}"/>
              </a:ext>
            </a:extLst>
          </p:cNvPr>
          <p:cNvSpPr/>
          <p:nvPr/>
        </p:nvSpPr>
        <p:spPr>
          <a:xfrm>
            <a:off x="3409950" y="2955925"/>
            <a:ext cx="504825" cy="1376363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0" dirty="0"/>
              <a:t>&lt;</a:t>
            </a:r>
          </a:p>
        </p:txBody>
      </p:sp>
      <p:sp>
        <p:nvSpPr>
          <p:cNvPr id="43014" name="Rectangle 34">
            <a:extLst>
              <a:ext uri="{FF2B5EF4-FFF2-40B4-BE49-F238E27FC236}">
                <a16:creationId xmlns:a16="http://schemas.microsoft.com/office/drawing/2014/main" id="{456B9828-C4A4-4E41-9635-D28616B2D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49388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Compare these measurements using &lt;, &gt; or =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0AAA9FF-E00A-4A42-921B-35466CCC102A}"/>
              </a:ext>
            </a:extLst>
          </p:cNvPr>
          <p:cNvSpPr/>
          <p:nvPr/>
        </p:nvSpPr>
        <p:spPr>
          <a:xfrm>
            <a:off x="1173163" y="3325813"/>
            <a:ext cx="2344737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3m 50cm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197006-F00A-4FD3-89E9-227BCE9E7142}"/>
              </a:ext>
            </a:extLst>
          </p:cNvPr>
          <p:cNvSpPr/>
          <p:nvPr/>
        </p:nvSpPr>
        <p:spPr>
          <a:xfrm>
            <a:off x="3517900" y="3325813"/>
            <a:ext cx="2366963" cy="6381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/>
              <a:t>480cm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33">
            <a:extLst>
              <a:ext uri="{FF2B5EF4-FFF2-40B4-BE49-F238E27FC236}">
                <a16:creationId xmlns:a16="http://schemas.microsoft.com/office/drawing/2014/main" id="{573716D4-935A-4B20-8370-1CC8355429B0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987550"/>
            <a:ext cx="7634288" cy="4105275"/>
            <a:chOff x="755650" y="1987826"/>
            <a:chExt cx="7633918" cy="4104862"/>
          </a:xfrm>
        </p:grpSpPr>
        <p:pic>
          <p:nvPicPr>
            <p:cNvPr id="44044" name="Picture 35">
              <a:extLst>
                <a:ext uri="{FF2B5EF4-FFF2-40B4-BE49-F238E27FC236}">
                  <a16:creationId xmlns:a16="http://schemas.microsoft.com/office/drawing/2014/main" id="{15E81F6E-B004-4005-9A58-92BD2B13E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9" t="3574" r="1019" b="21823"/>
            <a:stretch>
              <a:fillRect/>
            </a:stretch>
          </p:blipFill>
          <p:spPr bwMode="auto">
            <a:xfrm>
              <a:off x="755650" y="1987826"/>
              <a:ext cx="7633253" cy="4104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5" name="Picture 36">
              <a:extLst>
                <a:ext uri="{FF2B5EF4-FFF2-40B4-BE49-F238E27FC236}">
                  <a16:creationId xmlns:a16="http://schemas.microsoft.com/office/drawing/2014/main" id="{D67D7D57-D043-4BDE-A9C0-56C48BFE3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066"/>
            <a:stretch>
              <a:fillRect/>
            </a:stretch>
          </p:blipFill>
          <p:spPr bwMode="auto">
            <a:xfrm flipH="1">
              <a:off x="1625585" y="2505561"/>
              <a:ext cx="1271242" cy="274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6" name="Picture 37">
              <a:extLst>
                <a:ext uri="{FF2B5EF4-FFF2-40B4-BE49-F238E27FC236}">
                  <a16:creationId xmlns:a16="http://schemas.microsoft.com/office/drawing/2014/main" id="{90864C6E-F853-45E1-BFC2-18B4E00CC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42578"/>
            <a:stretch>
              <a:fillRect/>
            </a:stretch>
          </p:blipFill>
          <p:spPr bwMode="auto">
            <a:xfrm>
              <a:off x="5315512" y="2403760"/>
              <a:ext cx="2558080" cy="3272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7" name="Picture 38">
              <a:extLst>
                <a:ext uri="{FF2B5EF4-FFF2-40B4-BE49-F238E27FC236}">
                  <a16:creationId xmlns:a16="http://schemas.microsoft.com/office/drawing/2014/main" id="{FB6FB702-1FE0-4A80-9105-2DBBE4C03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" b="41280"/>
            <a:stretch>
              <a:fillRect/>
            </a:stretch>
          </p:blipFill>
          <p:spPr bwMode="auto">
            <a:xfrm>
              <a:off x="3174335" y="2145347"/>
              <a:ext cx="2502454" cy="3707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8" name="Picture 39">
              <a:extLst>
                <a:ext uri="{FF2B5EF4-FFF2-40B4-BE49-F238E27FC236}">
                  <a16:creationId xmlns:a16="http://schemas.microsoft.com/office/drawing/2014/main" id="{067AC1E0-2B96-4ACF-9150-70CA032D6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852" r="438"/>
            <a:stretch>
              <a:fillRect/>
            </a:stretch>
          </p:blipFill>
          <p:spPr bwMode="auto">
            <a:xfrm>
              <a:off x="755650" y="4985064"/>
              <a:ext cx="7633918" cy="1107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9" name="Picture 40">
              <a:extLst>
                <a:ext uri="{FF2B5EF4-FFF2-40B4-BE49-F238E27FC236}">
                  <a16:creationId xmlns:a16="http://schemas.microsoft.com/office/drawing/2014/main" id="{B55465AF-AA81-483D-A2BA-9747B2C69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1354" y="5201079"/>
              <a:ext cx="1277174" cy="784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BA53DD2-BD3D-47E4-B134-C919E3614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79500" y="4962502"/>
              <a:ext cx="820698" cy="1038121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350CD78-B55F-4F3E-998B-B17BF6792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52805" y="4962502"/>
              <a:ext cx="1350897" cy="9539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4035" name="Talking Partners">
            <a:extLst>
              <a:ext uri="{FF2B5EF4-FFF2-40B4-BE49-F238E27FC236}">
                <a16:creationId xmlns:a16="http://schemas.microsoft.com/office/drawing/2014/main" id="{27C778B1-A93C-49CD-B21D-8DFD667955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F6A272-63B0-4E9B-AB66-807753DCDED0}"/>
              </a:ext>
            </a:extLst>
          </p:cNvPr>
          <p:cNvSpPr/>
          <p:nvPr/>
        </p:nvSpPr>
        <p:spPr>
          <a:xfrm>
            <a:off x="3140518" y="696913"/>
            <a:ext cx="286296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Tiddlywinks</a:t>
            </a:r>
            <a:endParaRPr lang="en-GB" sz="4000" b="1" dirty="0"/>
          </a:p>
        </p:txBody>
      </p:sp>
      <p:sp>
        <p:nvSpPr>
          <p:cNvPr id="44037" name="Rectangle 34">
            <a:extLst>
              <a:ext uri="{FF2B5EF4-FFF2-40B4-BE49-F238E27FC236}">
                <a16:creationId xmlns:a16="http://schemas.microsoft.com/office/drawing/2014/main" id="{BBA20DA4-A79B-4426-B283-1A50994A3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295400"/>
            <a:ext cx="76327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Lewis, Shantelle and Hasna are playing tiddlywinks.</a:t>
            </a:r>
          </a:p>
          <a:p>
            <a:pPr algn="ctr" eaLnBrk="1" hangingPunct="1"/>
            <a:r>
              <a:rPr lang="en-GB" altLang="en-US"/>
              <a:t>These are the distances they each flick their first tiddlywink: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79C575-5BD6-4591-B259-D34901CF694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9802" t="3546" r="2871" b="74470"/>
          <a:stretch/>
        </p:blipFill>
        <p:spPr>
          <a:xfrm>
            <a:off x="962025" y="3895725"/>
            <a:ext cx="3413125" cy="1422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3B0B8ED-7002-40A0-A728-6F1DFF29D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925" y="4318000"/>
            <a:ext cx="3729038" cy="97631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Order the children from the person who flicked the longest to those </a:t>
            </a:r>
          </a:p>
          <a:p>
            <a:pPr algn="ctr" eaLnBrk="1" hangingPunct="1"/>
            <a:r>
              <a:rPr lang="en-GB" altLang="en-US"/>
              <a:t>who flicked the shortest distance: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594F34C-ACC9-4F74-AF7D-4DD63C0D80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2" t="27856" r="2942" b="64442"/>
          <a:stretch>
            <a:fillRect/>
          </a:stretch>
        </p:blipFill>
        <p:spPr bwMode="auto">
          <a:xfrm>
            <a:off x="2306638" y="5438775"/>
            <a:ext cx="45180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66373D-25B6-4B9B-8736-A42A834873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2" t="36539" r="2942" b="55620"/>
          <a:stretch>
            <a:fillRect/>
          </a:stretch>
        </p:blipFill>
        <p:spPr bwMode="auto">
          <a:xfrm>
            <a:off x="2306638" y="5434013"/>
            <a:ext cx="45180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DA705D0-E378-413E-A923-875E69D4BA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2" t="46201" r="2942" b="46098"/>
          <a:stretch>
            <a:fillRect/>
          </a:stretch>
        </p:blipFill>
        <p:spPr bwMode="auto">
          <a:xfrm>
            <a:off x="2306638" y="5438775"/>
            <a:ext cx="45180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AC8C93-E134-4343-AA4A-FAE910BF23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2" t="55678" r="2942" b="36621"/>
          <a:stretch>
            <a:fillRect/>
          </a:stretch>
        </p:blipFill>
        <p:spPr bwMode="auto">
          <a:xfrm>
            <a:off x="2306638" y="5438775"/>
            <a:ext cx="45180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0">
            <a:extLst>
              <a:ext uri="{FF2B5EF4-FFF2-40B4-BE49-F238E27FC236}">
                <a16:creationId xmlns:a16="http://schemas.microsoft.com/office/drawing/2014/main" id="{FC6BA5CA-719C-4BF2-802D-8BAACD9B3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" t="18842" b="8650"/>
          <a:stretch>
            <a:fillRect/>
          </a:stretch>
        </p:blipFill>
        <p:spPr bwMode="auto">
          <a:xfrm>
            <a:off x="755650" y="1992313"/>
            <a:ext cx="7632700" cy="410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Talking Partners">
            <a:extLst>
              <a:ext uri="{FF2B5EF4-FFF2-40B4-BE49-F238E27FC236}">
                <a16:creationId xmlns:a16="http://schemas.microsoft.com/office/drawing/2014/main" id="{3981AB8A-D476-4F07-A8C7-D5A4A51CB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D63268-79B7-4772-9CD8-0AC3BED73B39}"/>
              </a:ext>
            </a:extLst>
          </p:cNvPr>
          <p:cNvSpPr/>
          <p:nvPr/>
        </p:nvSpPr>
        <p:spPr>
          <a:xfrm>
            <a:off x="3140518" y="696913"/>
            <a:ext cx="286296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Tiddlywinks</a:t>
            </a:r>
            <a:endParaRPr lang="en-GB" sz="4000" b="1" dirty="0"/>
          </a:p>
        </p:txBody>
      </p:sp>
      <p:sp>
        <p:nvSpPr>
          <p:cNvPr id="45061" name="Rectangle 34">
            <a:extLst>
              <a:ext uri="{FF2B5EF4-FFF2-40B4-BE49-F238E27FC236}">
                <a16:creationId xmlns:a16="http://schemas.microsoft.com/office/drawing/2014/main" id="{D634FE34-A9C8-4988-A2B7-3088FDCF2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41450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They each flick their tiddlywinks 2 more times. Here are the results.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F7AA9B-170C-4273-80D1-F53C7C0342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46" t="36207" r="21732" b="56126"/>
          <a:stretch/>
        </p:blipFill>
        <p:spPr>
          <a:xfrm>
            <a:off x="1693863" y="4537075"/>
            <a:ext cx="5753100" cy="4968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DED853-9638-4BA7-85D0-EF5BB54F63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46" t="4806" r="10594" b="66068"/>
          <a:stretch/>
        </p:blipFill>
        <p:spPr>
          <a:xfrm>
            <a:off x="1184275" y="2071688"/>
            <a:ext cx="6772275" cy="18827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163E2EE-6F35-4FBB-B0EB-4CF4A16D8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4056063"/>
            <a:ext cx="4495800" cy="4222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You can compare Lewis’ flicks like this: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F2C7016-BF0C-4B95-8D17-E831BFC81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8150" y="5091113"/>
            <a:ext cx="1490663" cy="4222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110cm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50841DA-8F17-4B0B-97E7-88DB26540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8838" y="5091113"/>
            <a:ext cx="1490662" cy="4222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155cm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45DBFE0-D570-4F43-BE45-7013532A7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8150" y="5576888"/>
            <a:ext cx="5721350" cy="4222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Compare Shantelle and Hasna’s flicks in the same way.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37226F6-80A2-4D93-8B56-B4DC578EF4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5750" y="4413250"/>
            <a:ext cx="512763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4000"/>
              <a:t>&lt;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FCE2D6D-BCE2-4855-A788-9E5D29FBE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9613" y="4413250"/>
            <a:ext cx="51435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4000"/>
              <a:t>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/>
      <p:bldP spid="2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0">
            <a:extLst>
              <a:ext uri="{FF2B5EF4-FFF2-40B4-BE49-F238E27FC236}">
                <a16:creationId xmlns:a16="http://schemas.microsoft.com/office/drawing/2014/main" id="{9D53A7F9-9187-421F-A3D1-F67CC926D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" t="18842" b="8650"/>
          <a:stretch>
            <a:fillRect/>
          </a:stretch>
        </p:blipFill>
        <p:spPr bwMode="auto">
          <a:xfrm>
            <a:off x="755650" y="1992313"/>
            <a:ext cx="7632700" cy="410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EEE7DB-2006-444E-9D93-041A8BFB80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6" t="45618" r="21732" b="46822"/>
          <a:stretch>
            <a:fillRect/>
          </a:stretch>
        </p:blipFill>
        <p:spPr bwMode="auto">
          <a:xfrm>
            <a:off x="1690688" y="4543425"/>
            <a:ext cx="575468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Talking Partners">
            <a:extLst>
              <a:ext uri="{FF2B5EF4-FFF2-40B4-BE49-F238E27FC236}">
                <a16:creationId xmlns:a16="http://schemas.microsoft.com/office/drawing/2014/main" id="{9231744D-C8F7-4EF8-9B81-CAF8834493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D4896D-9568-434B-9AFB-42D4EC0DE0BA}"/>
              </a:ext>
            </a:extLst>
          </p:cNvPr>
          <p:cNvSpPr/>
          <p:nvPr/>
        </p:nvSpPr>
        <p:spPr>
          <a:xfrm>
            <a:off x="3140518" y="696913"/>
            <a:ext cx="286296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Tiddlywinks</a:t>
            </a:r>
            <a:endParaRPr lang="en-GB" sz="4000" b="1" dirty="0"/>
          </a:p>
        </p:txBody>
      </p:sp>
      <p:sp>
        <p:nvSpPr>
          <p:cNvPr id="46086" name="Rectangle 34">
            <a:extLst>
              <a:ext uri="{FF2B5EF4-FFF2-40B4-BE49-F238E27FC236}">
                <a16:creationId xmlns:a16="http://schemas.microsoft.com/office/drawing/2014/main" id="{9F874F3E-497B-492E-BB86-3780A9B32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41450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Compare Shantelle’s flicks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8937BB-CEE9-41F3-AEB3-019826EB95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46" t="4806" r="10594" b="66068"/>
          <a:stretch/>
        </p:blipFill>
        <p:spPr>
          <a:xfrm>
            <a:off x="1184275" y="2373313"/>
            <a:ext cx="6772275" cy="18827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7A02FDC-9BAB-4890-81F2-28FCE9E46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8838" y="5091113"/>
            <a:ext cx="1490662" cy="4222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135cm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E32B067-45D6-4A69-B468-D7671FECC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4406900"/>
            <a:ext cx="51435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4000"/>
              <a:t>&lt;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AA26967-0B25-4872-8E24-9905992D4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5750" y="4406900"/>
            <a:ext cx="512763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4000"/>
              <a:t>&gt;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58C58B-8A81-461D-BB0F-74175ED6D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5875" y="5091113"/>
            <a:ext cx="1490663" cy="4222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160cm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  <p:bldP spid="27" grpId="0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0">
            <a:extLst>
              <a:ext uri="{FF2B5EF4-FFF2-40B4-BE49-F238E27FC236}">
                <a16:creationId xmlns:a16="http://schemas.microsoft.com/office/drawing/2014/main" id="{6F897367-896F-4FA3-BD15-7E9CD5769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" t="18842" b="8650"/>
          <a:stretch>
            <a:fillRect/>
          </a:stretch>
        </p:blipFill>
        <p:spPr bwMode="auto">
          <a:xfrm>
            <a:off x="755650" y="1992313"/>
            <a:ext cx="7632700" cy="410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CEFB5C-D59E-400D-8C57-05627EA95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6" t="54977" r="21732" b="37460"/>
          <a:stretch>
            <a:fillRect/>
          </a:stretch>
        </p:blipFill>
        <p:spPr bwMode="auto">
          <a:xfrm>
            <a:off x="1695450" y="4543425"/>
            <a:ext cx="57531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Talking Partners">
            <a:extLst>
              <a:ext uri="{FF2B5EF4-FFF2-40B4-BE49-F238E27FC236}">
                <a16:creationId xmlns:a16="http://schemas.microsoft.com/office/drawing/2014/main" id="{07D71243-33E8-43D3-AE32-6D63542B7E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3FA1D2-E73E-44AE-9478-C16172F1486B}"/>
              </a:ext>
            </a:extLst>
          </p:cNvPr>
          <p:cNvSpPr/>
          <p:nvPr/>
        </p:nvSpPr>
        <p:spPr>
          <a:xfrm>
            <a:off x="3140518" y="696913"/>
            <a:ext cx="286296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Tiddlywinks</a:t>
            </a:r>
            <a:endParaRPr lang="en-GB" sz="4000" b="1" dirty="0"/>
          </a:p>
        </p:txBody>
      </p:sp>
      <p:sp>
        <p:nvSpPr>
          <p:cNvPr id="47110" name="Rectangle 34">
            <a:extLst>
              <a:ext uri="{FF2B5EF4-FFF2-40B4-BE49-F238E27FC236}">
                <a16:creationId xmlns:a16="http://schemas.microsoft.com/office/drawing/2014/main" id="{8E047A66-2A2D-4885-BCA7-46F9A5B5F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41450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Compare Hasna’s flicks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895AF8-55FB-4EBB-8654-722B76D197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46" t="4806" r="10594" b="66068"/>
          <a:stretch/>
        </p:blipFill>
        <p:spPr>
          <a:xfrm>
            <a:off x="1184275" y="2373313"/>
            <a:ext cx="6772275" cy="18827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8414E49-C5BC-4AA1-9476-0398B1C59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8838" y="5091113"/>
            <a:ext cx="1490662" cy="4222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140cm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2DFAD3E-4B46-4371-AA5D-A2185A576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2100" y="4394200"/>
            <a:ext cx="512763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4000"/>
              <a:t>&lt;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70A092-3286-4C10-9C41-75B4FA2D4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5963" y="4394200"/>
            <a:ext cx="51435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4000"/>
              <a:t>&gt;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533FB7-4E9E-4ED2-ACE6-73493234C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4025" y="5091113"/>
            <a:ext cx="1490663" cy="4222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130cm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  <p:bldP spid="27" grpId="0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Talking Partners">
            <a:extLst>
              <a:ext uri="{FF2B5EF4-FFF2-40B4-BE49-F238E27FC236}">
                <a16:creationId xmlns:a16="http://schemas.microsoft.com/office/drawing/2014/main" id="{A32D110C-D0D3-4082-9D72-101D2DDA6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FE487D-72BA-4394-B54F-AF007063697C}"/>
              </a:ext>
            </a:extLst>
          </p:cNvPr>
          <p:cNvSpPr/>
          <p:nvPr/>
        </p:nvSpPr>
        <p:spPr>
          <a:xfrm>
            <a:off x="1539920" y="696913"/>
            <a:ext cx="6064161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Comparing Measurements</a:t>
            </a:r>
            <a:endParaRPr lang="en-GB" sz="4000" b="1" dirty="0"/>
          </a:p>
        </p:txBody>
      </p:sp>
      <p:sp>
        <p:nvSpPr>
          <p:cNvPr id="48132" name="Rectangle 34">
            <a:extLst>
              <a:ext uri="{FF2B5EF4-FFF2-40B4-BE49-F238E27FC236}">
                <a16:creationId xmlns:a16="http://schemas.microsoft.com/office/drawing/2014/main" id="{A5FD65DF-B68F-4AEA-9783-75A26B740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41450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Use your measuring mastery to complete these activity sheets. </a:t>
            </a:r>
          </a:p>
        </p:txBody>
      </p:sp>
      <p:pic>
        <p:nvPicPr>
          <p:cNvPr id="48133" name="Picture 12">
            <a:extLst>
              <a:ext uri="{FF2B5EF4-FFF2-40B4-BE49-F238E27FC236}">
                <a16:creationId xmlns:a16="http://schemas.microsoft.com/office/drawing/2014/main" id="{3115065A-598E-42B5-ABFD-437A8B5A8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2" t="20023" r="6633" b="16548"/>
          <a:stretch>
            <a:fillRect/>
          </a:stretch>
        </p:blipFill>
        <p:spPr bwMode="auto">
          <a:xfrm>
            <a:off x="755650" y="1993900"/>
            <a:ext cx="7632700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29E870-8F93-4C5B-ACC9-57F399939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075" y="2082800"/>
            <a:ext cx="2763838" cy="39100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5AB5ED-7D93-442A-9310-BF031736D7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2082800"/>
            <a:ext cx="2763838" cy="39100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3B6347-5DF1-4838-B21D-306C32BB9B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2725" y="2082800"/>
            <a:ext cx="2763838" cy="39100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76DD2C-5E57-434A-BDC2-21F3B743D4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8550" y="2082800"/>
            <a:ext cx="2763838" cy="39100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97CD76-D562-435F-8BA4-4063F7CD88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4375" y="2082800"/>
            <a:ext cx="2763838" cy="39100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7062DC-B793-4171-9446-4F87F5D14A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0200" y="2082800"/>
            <a:ext cx="2763838" cy="39100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D73106-87D4-4E14-B576-6BF85A5D0B0F}"/>
              </a:ext>
            </a:extLst>
          </p:cNvPr>
          <p:cNvGrpSpPr/>
          <p:nvPr/>
        </p:nvGrpSpPr>
        <p:grpSpPr>
          <a:xfrm>
            <a:off x="445574" y="702863"/>
            <a:ext cx="7942777" cy="5389961"/>
            <a:chOff x="445574" y="702863"/>
            <a:chExt cx="7942777" cy="538996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B942282-F8AC-4186-9DC6-5E24813043C6}"/>
                </a:ext>
              </a:extLst>
            </p:cNvPr>
            <p:cNvSpPr/>
            <p:nvPr/>
          </p:nvSpPr>
          <p:spPr>
            <a:xfrm>
              <a:off x="4563663" y="1819414"/>
              <a:ext cx="3824688" cy="4273409"/>
            </a:xfrm>
            <a:prstGeom prst="rect">
              <a:avLst/>
            </a:prstGeom>
            <a:solidFill>
              <a:srgbClr val="4EB2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83DA3C2-28A6-4674-935A-0A334EF6148A}"/>
                </a:ext>
              </a:extLst>
            </p:cNvPr>
            <p:cNvSpPr/>
            <p:nvPr/>
          </p:nvSpPr>
          <p:spPr>
            <a:xfrm>
              <a:off x="755650" y="1822827"/>
              <a:ext cx="3816349" cy="4269997"/>
            </a:xfrm>
            <a:prstGeom prst="rect">
              <a:avLst/>
            </a:prstGeom>
            <a:solidFill>
              <a:srgbClr val="007A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698E586-3A04-4EF7-BE2E-EB4C6A9034E6}"/>
                </a:ext>
              </a:extLst>
            </p:cNvPr>
            <p:cNvSpPr/>
            <p:nvPr/>
          </p:nvSpPr>
          <p:spPr>
            <a:xfrm>
              <a:off x="755649" y="1364071"/>
              <a:ext cx="7632701" cy="458757"/>
            </a:xfrm>
            <a:prstGeom prst="rect">
              <a:avLst/>
            </a:prstGeom>
            <a:solidFill>
              <a:srgbClr val="C7E8FD"/>
            </a:solidFill>
          </p:spPr>
          <p:txBody>
            <a:bodyPr wrap="square" lIns="72000" tIns="72000" rIns="72000" bIns="108000">
              <a:spAutoFit/>
            </a:bodyPr>
            <a:lstStyle/>
            <a:p>
              <a:pPr algn="ctr"/>
              <a:r>
                <a:rPr lang="en-GB" dirty="0"/>
                <a:t>Dive in by completing your own activity!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D38D910-4732-4C4E-BD90-73C707D0AB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55" t="500" r="27421" b="1"/>
            <a:stretch/>
          </p:blipFill>
          <p:spPr>
            <a:xfrm>
              <a:off x="755650" y="1819415"/>
              <a:ext cx="3818059" cy="427340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DC3FBF3-3541-4B6C-89FA-0440E4214065}"/>
                </a:ext>
              </a:extLst>
            </p:cNvPr>
            <p:cNvSpPr/>
            <p:nvPr/>
          </p:nvSpPr>
          <p:spPr>
            <a:xfrm>
              <a:off x="445574" y="702863"/>
              <a:ext cx="2205347" cy="355276"/>
            </a:xfrm>
            <a:prstGeom prst="rect">
              <a:avLst/>
            </a:prstGeom>
            <a:solidFill>
              <a:srgbClr val="072F54"/>
            </a:solidFill>
          </p:spPr>
          <p:txBody>
            <a:bodyPr wrap="square" lIns="180000" tIns="36000" rIns="180000" bIns="72000" anchor="ctr">
              <a:spAutoFit/>
            </a:bodyPr>
            <a:lstStyle/>
            <a:p>
              <a:pPr algn="ctr"/>
              <a:r>
                <a:rPr lang="en-GB" altLang="en-US" sz="1600" b="1" dirty="0">
                  <a:solidFill>
                    <a:schemeClr val="bg1"/>
                  </a:solidFill>
                </a:rPr>
                <a:t>Diving into Mastery</a:t>
              </a:r>
              <a:endParaRPr lang="en-GB" sz="1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444A4-BB27-4CC5-9F4E-A55AEF9575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14"/>
          <a:stretch/>
        </p:blipFill>
        <p:spPr>
          <a:xfrm rot="1519402">
            <a:off x="1066741" y="2263589"/>
            <a:ext cx="1553357" cy="14498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CA4F537-ED12-491A-85AF-7A072F1721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16"/>
          <a:stretch/>
        </p:blipFill>
        <p:spPr>
          <a:xfrm rot="1519402">
            <a:off x="2522284" y="2842927"/>
            <a:ext cx="771774" cy="2197248"/>
          </a:xfrm>
          <a:prstGeom prst="rect">
            <a:avLst/>
          </a:prstGeom>
        </p:spPr>
      </p:pic>
      <p:pic>
        <p:nvPicPr>
          <p:cNvPr id="10" name="Boy Writing">
            <a:extLst>
              <a:ext uri="{FF2B5EF4-FFF2-40B4-BE49-F238E27FC236}">
                <a16:creationId xmlns:a16="http://schemas.microsoft.com/office/drawing/2014/main" id="{DDF69162-611E-41D0-830C-8896363E41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" t="622" r="32362"/>
          <a:stretch/>
        </p:blipFill>
        <p:spPr>
          <a:xfrm>
            <a:off x="755648" y="1928692"/>
            <a:ext cx="4038155" cy="41641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2A29BB-5A39-4699-9579-3914F6E55DB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426" y="2032606"/>
            <a:ext cx="2722090" cy="38504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E760EC-A240-4E3D-BE07-AC9FFFF7D1A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123" y="2032606"/>
            <a:ext cx="2722090" cy="38504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73914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Talking Partners">
            <a:extLst>
              <a:ext uri="{FF2B5EF4-FFF2-40B4-BE49-F238E27FC236}">
                <a16:creationId xmlns:a16="http://schemas.microsoft.com/office/drawing/2014/main" id="{80AC937A-8D6A-49F7-9BA6-5C5245A74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80EA0B-7EF0-47B4-84DE-59990B44D1A3}"/>
              </a:ext>
            </a:extLst>
          </p:cNvPr>
          <p:cNvSpPr/>
          <p:nvPr/>
        </p:nvSpPr>
        <p:spPr>
          <a:xfrm>
            <a:off x="2181122" y="696913"/>
            <a:ext cx="478175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Mixed Unit Ordering</a:t>
            </a:r>
            <a:endParaRPr lang="en-GB" sz="4000" b="1" dirty="0"/>
          </a:p>
        </p:txBody>
      </p:sp>
      <p:sp>
        <p:nvSpPr>
          <p:cNvPr id="49156" name="Rectangle 34">
            <a:extLst>
              <a:ext uri="{FF2B5EF4-FFF2-40B4-BE49-F238E27FC236}">
                <a16:creationId xmlns:a16="http://schemas.microsoft.com/office/drawing/2014/main" id="{8AD076B7-04EC-4B86-9604-343265E7C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285875"/>
            <a:ext cx="76327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Hasna’s first flick measured 1000mm.</a:t>
            </a:r>
          </a:p>
          <a:p>
            <a:pPr algn="ctr" eaLnBrk="1" hangingPunct="1"/>
            <a:r>
              <a:rPr lang="en-GB" altLang="en-US"/>
              <a:t>Where would this come in the order below? </a:t>
            </a:r>
          </a:p>
        </p:txBody>
      </p:sp>
      <p:grpSp>
        <p:nvGrpSpPr>
          <p:cNvPr id="49157" name="Group 20">
            <a:extLst>
              <a:ext uri="{FF2B5EF4-FFF2-40B4-BE49-F238E27FC236}">
                <a16:creationId xmlns:a16="http://schemas.microsoft.com/office/drawing/2014/main" id="{EB557B3F-BB33-484E-8E35-F4A64CA4A95B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987550"/>
            <a:ext cx="7634288" cy="4105275"/>
            <a:chOff x="755650" y="1987826"/>
            <a:chExt cx="7633918" cy="4104862"/>
          </a:xfrm>
        </p:grpSpPr>
        <p:pic>
          <p:nvPicPr>
            <p:cNvPr id="49164" name="Picture 14">
              <a:extLst>
                <a:ext uri="{FF2B5EF4-FFF2-40B4-BE49-F238E27FC236}">
                  <a16:creationId xmlns:a16="http://schemas.microsoft.com/office/drawing/2014/main" id="{131445D3-5B6D-4EAC-9E0A-AE3140E68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9" t="3574" r="1019" b="21823"/>
            <a:stretch>
              <a:fillRect/>
            </a:stretch>
          </p:blipFill>
          <p:spPr bwMode="auto">
            <a:xfrm>
              <a:off x="755650" y="1987826"/>
              <a:ext cx="7633253" cy="4104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5" name="Picture 19">
              <a:extLst>
                <a:ext uri="{FF2B5EF4-FFF2-40B4-BE49-F238E27FC236}">
                  <a16:creationId xmlns:a16="http://schemas.microsoft.com/office/drawing/2014/main" id="{C140D147-B13B-423E-97D2-667326170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066"/>
            <a:stretch>
              <a:fillRect/>
            </a:stretch>
          </p:blipFill>
          <p:spPr bwMode="auto">
            <a:xfrm flipH="1">
              <a:off x="1625585" y="2505561"/>
              <a:ext cx="1271242" cy="274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6" name="Picture 10">
              <a:extLst>
                <a:ext uri="{FF2B5EF4-FFF2-40B4-BE49-F238E27FC236}">
                  <a16:creationId xmlns:a16="http://schemas.microsoft.com/office/drawing/2014/main" id="{F39F208B-FE39-415A-9E53-F295A3745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42578"/>
            <a:stretch>
              <a:fillRect/>
            </a:stretch>
          </p:blipFill>
          <p:spPr bwMode="auto">
            <a:xfrm>
              <a:off x="5315512" y="2403760"/>
              <a:ext cx="2558080" cy="3272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7" name="Picture 2">
              <a:extLst>
                <a:ext uri="{FF2B5EF4-FFF2-40B4-BE49-F238E27FC236}">
                  <a16:creationId xmlns:a16="http://schemas.microsoft.com/office/drawing/2014/main" id="{EBC62B95-E1D1-42D9-BE84-3CE3D2EFC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" b="41280"/>
            <a:stretch>
              <a:fillRect/>
            </a:stretch>
          </p:blipFill>
          <p:spPr bwMode="auto">
            <a:xfrm>
              <a:off x="3174335" y="2145347"/>
              <a:ext cx="2502454" cy="3707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8" name="Picture 15">
              <a:extLst>
                <a:ext uri="{FF2B5EF4-FFF2-40B4-BE49-F238E27FC236}">
                  <a16:creationId xmlns:a16="http://schemas.microsoft.com/office/drawing/2014/main" id="{161FC7D5-1913-4D6D-ACD8-90327BF21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852" r="438"/>
            <a:stretch>
              <a:fillRect/>
            </a:stretch>
          </p:blipFill>
          <p:spPr bwMode="auto">
            <a:xfrm>
              <a:off x="755650" y="4985064"/>
              <a:ext cx="7633918" cy="1107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9" name="Picture 13">
              <a:extLst>
                <a:ext uri="{FF2B5EF4-FFF2-40B4-BE49-F238E27FC236}">
                  <a16:creationId xmlns:a16="http://schemas.microsoft.com/office/drawing/2014/main" id="{D4447C2B-075F-425D-9E4E-6F0C1F649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1354" y="5201079"/>
              <a:ext cx="1277174" cy="784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7233ECA-9618-420A-9E72-5EDBF8302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9500" y="4962502"/>
              <a:ext cx="820698" cy="1038121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AFC0673-5496-4D33-BF92-7CC152D18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52805" y="4962502"/>
              <a:ext cx="1350897" cy="9539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9158" name="Picture 23">
            <a:extLst>
              <a:ext uri="{FF2B5EF4-FFF2-40B4-BE49-F238E27FC236}">
                <a16:creationId xmlns:a16="http://schemas.microsoft.com/office/drawing/2014/main" id="{44FE61D9-F92F-448A-B212-BAD56BAC1B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" t="57224" r="17128" b="35254"/>
          <a:stretch>
            <a:fillRect/>
          </a:stretch>
        </p:blipFill>
        <p:spPr bwMode="auto">
          <a:xfrm>
            <a:off x="914400" y="5310188"/>
            <a:ext cx="731520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9E23102-04AF-492A-B701-DBA3462210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" t="66716" r="17128" b="25761"/>
          <a:stretch>
            <a:fillRect/>
          </a:stretch>
        </p:blipFill>
        <p:spPr bwMode="auto">
          <a:xfrm>
            <a:off x="914400" y="5310188"/>
            <a:ext cx="731520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3F9DE5E-D7E0-46F3-BBE9-8FA946664B92}"/>
              </a:ext>
            </a:extLst>
          </p:cNvPr>
          <p:cNvGrpSpPr>
            <a:grpSpLocks/>
          </p:cNvGrpSpPr>
          <p:nvPr/>
        </p:nvGrpSpPr>
        <p:grpSpPr bwMode="auto">
          <a:xfrm>
            <a:off x="2563813" y="3705225"/>
            <a:ext cx="2892425" cy="849313"/>
            <a:chOff x="2373386" y="3599001"/>
            <a:chExt cx="2893109" cy="850175"/>
          </a:xfrm>
        </p:grpSpPr>
        <p:sp>
          <p:nvSpPr>
            <p:cNvPr id="28" name="Oval Callout 27">
              <a:extLst>
                <a:ext uri="{FF2B5EF4-FFF2-40B4-BE49-F238E27FC236}">
                  <a16:creationId xmlns:a16="http://schemas.microsoft.com/office/drawing/2014/main" id="{FC743054-1562-47B8-A102-7DC382B47E80}"/>
                </a:ext>
              </a:extLst>
            </p:cNvPr>
            <p:cNvSpPr/>
            <p:nvPr/>
          </p:nvSpPr>
          <p:spPr>
            <a:xfrm>
              <a:off x="2373386" y="3599001"/>
              <a:ext cx="2893109" cy="850175"/>
            </a:xfrm>
            <a:prstGeom prst="wedgeEllipseCallout">
              <a:avLst>
                <a:gd name="adj1" fmla="val -43983"/>
                <a:gd name="adj2" fmla="val -66651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solidFill>
                  <a:schemeClr val="accent2"/>
                </a:solidFill>
              </a:endParaRPr>
            </a:p>
          </p:txBody>
        </p:sp>
        <p:sp>
          <p:nvSpPr>
            <p:cNvPr id="49163" name="Rectangle 24">
              <a:extLst>
                <a:ext uri="{FF2B5EF4-FFF2-40B4-BE49-F238E27FC236}">
                  <a16:creationId xmlns:a16="http://schemas.microsoft.com/office/drawing/2014/main" id="{50A76387-0C2B-4A6D-AC3C-5E9E6855D3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3777" y="3839423"/>
              <a:ext cx="26901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pPr eaLnBrk="1" hangingPunct="1"/>
              <a:r>
                <a:rPr lang="en-GB" altLang="en-US"/>
                <a:t>1000mm = 100cm = 1m </a:t>
              </a: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7A23B32E-6367-441A-A2E9-6AF8BC2DFD7A}"/>
              </a:ext>
            </a:extLst>
          </p:cNvPr>
          <p:cNvSpPr/>
          <p:nvPr/>
        </p:nvSpPr>
        <p:spPr>
          <a:xfrm>
            <a:off x="3016250" y="5191125"/>
            <a:ext cx="1031875" cy="7159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Talking Partners">
            <a:extLst>
              <a:ext uri="{FF2B5EF4-FFF2-40B4-BE49-F238E27FC236}">
                <a16:creationId xmlns:a16="http://schemas.microsoft.com/office/drawing/2014/main" id="{514FBA2F-FB2A-4401-9B68-BFAD16AF9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8B952CF-A31F-4967-B84F-6A750FBE2E29}"/>
              </a:ext>
            </a:extLst>
          </p:cNvPr>
          <p:cNvSpPr/>
          <p:nvPr/>
        </p:nvSpPr>
        <p:spPr>
          <a:xfrm>
            <a:off x="2181122" y="696913"/>
            <a:ext cx="478175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Mixed Unit Ordering</a:t>
            </a:r>
            <a:endParaRPr lang="en-GB" sz="4000" b="1" dirty="0"/>
          </a:p>
        </p:txBody>
      </p:sp>
      <p:sp>
        <p:nvSpPr>
          <p:cNvPr id="50180" name="Rectangle 34">
            <a:extLst>
              <a:ext uri="{FF2B5EF4-FFF2-40B4-BE49-F238E27FC236}">
                <a16:creationId xmlns:a16="http://schemas.microsoft.com/office/drawing/2014/main" id="{61226EBE-22D2-43A4-892E-13BE188289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41450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Order the 6 measurements from shortest to longest.</a:t>
            </a:r>
          </a:p>
        </p:txBody>
      </p:sp>
      <p:pic>
        <p:nvPicPr>
          <p:cNvPr id="50181" name="Picture 21">
            <a:extLst>
              <a:ext uri="{FF2B5EF4-FFF2-40B4-BE49-F238E27FC236}">
                <a16:creationId xmlns:a16="http://schemas.microsoft.com/office/drawing/2014/main" id="{FAADB8E6-83D4-486D-8F88-F0B69D543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" t="18842" b="8650"/>
          <a:stretch>
            <a:fillRect/>
          </a:stretch>
        </p:blipFill>
        <p:spPr bwMode="auto">
          <a:xfrm>
            <a:off x="755650" y="1992313"/>
            <a:ext cx="7632700" cy="410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AEAA5E-9117-4137-A2B6-DC74CA3A9B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94" t="5541" r="10958" b="72426"/>
          <a:stretch/>
        </p:blipFill>
        <p:spPr>
          <a:xfrm>
            <a:off x="1182688" y="2716213"/>
            <a:ext cx="6778625" cy="14255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73C8EAF-5EBE-474C-8D53-A63FF4D68A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9" t="29823" r="9735" b="62352"/>
          <a:stretch>
            <a:fillRect/>
          </a:stretch>
        </p:blipFill>
        <p:spPr bwMode="auto">
          <a:xfrm>
            <a:off x="909638" y="4611688"/>
            <a:ext cx="73247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CD0B96D-DCDD-4ACE-B8C9-18CE6662DD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9" t="38696" r="9735" b="53481"/>
          <a:stretch>
            <a:fillRect/>
          </a:stretch>
        </p:blipFill>
        <p:spPr bwMode="auto">
          <a:xfrm>
            <a:off x="909638" y="4611688"/>
            <a:ext cx="73247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8941A53-CE12-4C7F-8DA6-1CDBF5BEE7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9" t="47781" r="9735" b="44508"/>
          <a:stretch>
            <a:fillRect/>
          </a:stretch>
        </p:blipFill>
        <p:spPr bwMode="auto">
          <a:xfrm>
            <a:off x="909638" y="4618038"/>
            <a:ext cx="73247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521F91C-ABBD-47A4-8B1C-78A60448C4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9" t="56639" r="9735" b="35687"/>
          <a:stretch>
            <a:fillRect/>
          </a:stretch>
        </p:blipFill>
        <p:spPr bwMode="auto">
          <a:xfrm>
            <a:off x="909638" y="4621213"/>
            <a:ext cx="73247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7EBA4C6-2F21-4D51-B2C5-C65D9D72D3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9" t="65601" r="9735" b="26726"/>
          <a:stretch>
            <a:fillRect/>
          </a:stretch>
        </p:blipFill>
        <p:spPr bwMode="auto">
          <a:xfrm>
            <a:off x="909638" y="4621213"/>
            <a:ext cx="73247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6B11C70-5D95-4024-B843-74012B5213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9" t="77480" r="9735" b="14847"/>
          <a:stretch>
            <a:fillRect/>
          </a:stretch>
        </p:blipFill>
        <p:spPr bwMode="auto">
          <a:xfrm>
            <a:off x="909638" y="4621213"/>
            <a:ext cx="73247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6004F32-016E-40FC-BE47-E219C2FF7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9" t="85999" r="9735" b="6477"/>
          <a:stretch>
            <a:fillRect/>
          </a:stretch>
        </p:blipFill>
        <p:spPr bwMode="auto">
          <a:xfrm>
            <a:off x="909638" y="4630738"/>
            <a:ext cx="73247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>
            <a:extLst>
              <a:ext uri="{FF2B5EF4-FFF2-40B4-BE49-F238E27FC236}">
                <a16:creationId xmlns:a16="http://schemas.microsoft.com/office/drawing/2014/main" id="{7F9FCF2C-496A-4CA7-BA0D-693141DD7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287463"/>
            <a:ext cx="76327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There are 10 millimetres in 1 centimetre. </a:t>
            </a:r>
          </a:p>
          <a:p>
            <a:pPr algn="ctr" eaLnBrk="1" hangingPunct="1"/>
            <a:r>
              <a:rPr lang="en-GB" altLang="en-US"/>
              <a:t>Convert these centimetre measurements to millimetres: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0A0041-8893-4EC2-92FA-B41B811CDA0A}"/>
              </a:ext>
            </a:extLst>
          </p:cNvPr>
          <p:cNvSpPr/>
          <p:nvPr/>
        </p:nvSpPr>
        <p:spPr>
          <a:xfrm>
            <a:off x="3383374" y="696913"/>
            <a:ext cx="237725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Convert It</a:t>
            </a:r>
            <a:endParaRPr lang="en-GB" sz="4000" b="1" dirty="0"/>
          </a:p>
        </p:txBody>
      </p:sp>
      <p:pic>
        <p:nvPicPr>
          <p:cNvPr id="15364" name="Picture 12">
            <a:extLst>
              <a:ext uri="{FF2B5EF4-FFF2-40B4-BE49-F238E27FC236}">
                <a16:creationId xmlns:a16="http://schemas.microsoft.com/office/drawing/2014/main" id="{82797189-C295-4790-8C95-8BDDC2771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5" name="Group 12">
            <a:extLst>
              <a:ext uri="{FF2B5EF4-FFF2-40B4-BE49-F238E27FC236}">
                <a16:creationId xmlns:a16="http://schemas.microsoft.com/office/drawing/2014/main" id="{52CF5D06-A0B0-418B-80B8-C3ADDE02EF5A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987550"/>
            <a:ext cx="7632700" cy="4105275"/>
            <a:chOff x="755650" y="1987356"/>
            <a:chExt cx="7632700" cy="4105470"/>
          </a:xfrm>
        </p:grpSpPr>
        <p:pic>
          <p:nvPicPr>
            <p:cNvPr id="15368" name="Picture 1">
              <a:extLst>
                <a:ext uri="{FF2B5EF4-FFF2-40B4-BE49-F238E27FC236}">
                  <a16:creationId xmlns:a16="http://schemas.microsoft.com/office/drawing/2014/main" id="{D9A00BF8-802F-485D-9D75-5EBC65C45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57" r="3230" b="11320"/>
            <a:stretch>
              <a:fillRect/>
            </a:stretch>
          </p:blipFill>
          <p:spPr bwMode="auto">
            <a:xfrm>
              <a:off x="755650" y="1987356"/>
              <a:ext cx="7632700" cy="4105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1FAA8CC-C3EA-4BB1-B0A6-2B04F4EA4C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326" t="10330" r="15686" b="24156"/>
            <a:stretch/>
          </p:blipFill>
          <p:spPr>
            <a:xfrm>
              <a:off x="3802063" y="1987356"/>
              <a:ext cx="3101975" cy="410547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6D2CFE2-152F-4315-BB9C-D48D4F807E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577" t="33151" r="7657" b="41751"/>
            <a:stretch/>
          </p:blipFill>
          <p:spPr>
            <a:xfrm rot="20994529">
              <a:off x="2160588" y="3233603"/>
              <a:ext cx="4873625" cy="100811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371" name="Picture 9">
              <a:extLst>
                <a:ext uri="{FF2B5EF4-FFF2-40B4-BE49-F238E27FC236}">
                  <a16:creationId xmlns:a16="http://schemas.microsoft.com/office/drawing/2014/main" id="{0322DB5A-9C95-4895-B358-F69AD2765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98" t="25761" r="15686" b="35487"/>
            <a:stretch>
              <a:fillRect/>
            </a:stretch>
          </p:blipFill>
          <p:spPr bwMode="auto">
            <a:xfrm>
              <a:off x="6114543" y="2955616"/>
              <a:ext cx="789426" cy="2428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C515180-83DD-4B98-A79F-71CCEE1906B2}"/>
              </a:ext>
            </a:extLst>
          </p:cNvPr>
          <p:cNvSpPr/>
          <p:nvPr/>
        </p:nvSpPr>
        <p:spPr>
          <a:xfrm rot="21013406">
            <a:off x="3155950" y="3408363"/>
            <a:ext cx="2547938" cy="698500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5cm = ?mm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B75AE0-E41C-4320-932E-CC344CF8EC9C}"/>
              </a:ext>
            </a:extLst>
          </p:cNvPr>
          <p:cNvSpPr/>
          <p:nvPr/>
        </p:nvSpPr>
        <p:spPr>
          <a:xfrm rot="21013406">
            <a:off x="3106738" y="3378200"/>
            <a:ext cx="2947987" cy="700088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5cm = 50mm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A540540F-3DC8-4949-B082-6B2BB1973919}"/>
              </a:ext>
            </a:extLst>
          </p:cNvPr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D850FE6-03C6-44C1-913D-CA8C493CAD79}"/>
              </a:ext>
            </a:extLst>
          </p:cNvPr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51204" name="Title 1">
            <a:extLst>
              <a:ext uri="{FF2B5EF4-FFF2-40B4-BE49-F238E27FC236}">
                <a16:creationId xmlns:a16="http://schemas.microsoft.com/office/drawing/2014/main" id="{2E4BA518-B3ED-4E98-B5AB-AC7AD4FDEBFF}"/>
              </a:ext>
            </a:extLst>
          </p:cNvPr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/>
              <a:t>Success Criteria</a:t>
            </a:r>
          </a:p>
        </p:txBody>
      </p:sp>
      <p:sp>
        <p:nvSpPr>
          <p:cNvPr id="51205" name="Title 1">
            <a:extLst>
              <a:ext uri="{FF2B5EF4-FFF2-40B4-BE49-F238E27FC236}">
                <a16:creationId xmlns:a16="http://schemas.microsoft.com/office/drawing/2014/main" id="{7FDDC1C9-78FC-4126-964F-7ED0F57AC9CE}"/>
              </a:ext>
            </a:extLst>
          </p:cNvPr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/>
              <a:t>Aim</a:t>
            </a:r>
          </a:p>
        </p:txBody>
      </p:sp>
      <p:sp>
        <p:nvSpPr>
          <p:cNvPr id="51206" name="Content Placeholder 15">
            <a:extLst>
              <a:ext uri="{FF2B5EF4-FFF2-40B4-BE49-F238E27FC236}">
                <a16:creationId xmlns:a16="http://schemas.microsoft.com/office/drawing/2014/main" id="{89F3E1AE-0552-493B-B51B-EAD68F9EB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r>
              <a:rPr lang="en-GB" altLang="en-US"/>
              <a:t>I can compare measurements in m, cm and mm.</a:t>
            </a:r>
            <a:endParaRPr lang="en-GB" altLang="en-US">
              <a:solidFill>
                <a:srgbClr val="00B050"/>
              </a:solidFill>
            </a:endParaRPr>
          </a:p>
          <a:p>
            <a:endParaRPr lang="en-GB" altLang="en-US"/>
          </a:p>
        </p:txBody>
      </p:sp>
      <p:sp>
        <p:nvSpPr>
          <p:cNvPr id="51207" name="Content Placeholder 15">
            <a:extLst>
              <a:ext uri="{FF2B5EF4-FFF2-40B4-BE49-F238E27FC236}">
                <a16:creationId xmlns:a16="http://schemas.microsoft.com/office/drawing/2014/main" id="{EFC2A798-63DC-4D31-9943-0B87A39A80A9}"/>
              </a:ext>
            </a:extLst>
          </p:cNvPr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eaLnBrk="1" hangingPunct="1"/>
            <a:r>
              <a:rPr lang="en-GB" altLang="en-US"/>
              <a:t>I can compare single-unit length measurements.</a:t>
            </a:r>
          </a:p>
          <a:p>
            <a:pPr eaLnBrk="1" hangingPunct="1"/>
            <a:r>
              <a:rPr lang="en-GB" altLang="en-US"/>
              <a:t>I can compare mixed-unit length measurements</a:t>
            </a:r>
            <a:r>
              <a:rPr lang="en-GB" altLang="en-US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51208" name="Picture 1">
            <a:extLst>
              <a:ext uri="{FF2B5EF4-FFF2-40B4-BE49-F238E27FC236}">
                <a16:creationId xmlns:a16="http://schemas.microsoft.com/office/drawing/2014/main" id="{1C232B9A-9D08-4AFD-86FB-82133F396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573088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C588A57D-CFF5-431C-A6FC-5EAE367BC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>
            <a:extLst>
              <a:ext uri="{FF2B5EF4-FFF2-40B4-BE49-F238E27FC236}">
                <a16:creationId xmlns:a16="http://schemas.microsoft.com/office/drawing/2014/main" id="{843A29A8-0746-4A15-A6A9-FCECF1479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287463"/>
            <a:ext cx="76327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There are 10 millimetres in 1 centimetre. </a:t>
            </a:r>
          </a:p>
          <a:p>
            <a:pPr algn="ctr" eaLnBrk="1" hangingPunct="1"/>
            <a:r>
              <a:rPr lang="en-GB" altLang="en-US"/>
              <a:t>Convert these centimetre measurements to millimetres: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721BDE-75BB-4F48-AF26-282623583F7D}"/>
              </a:ext>
            </a:extLst>
          </p:cNvPr>
          <p:cNvSpPr/>
          <p:nvPr/>
        </p:nvSpPr>
        <p:spPr>
          <a:xfrm>
            <a:off x="3383374" y="696913"/>
            <a:ext cx="237725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Convert It</a:t>
            </a:r>
            <a:endParaRPr lang="en-GB" sz="4000" b="1" dirty="0"/>
          </a:p>
        </p:txBody>
      </p:sp>
      <p:pic>
        <p:nvPicPr>
          <p:cNvPr id="16388" name="Picture 12">
            <a:extLst>
              <a:ext uri="{FF2B5EF4-FFF2-40B4-BE49-F238E27FC236}">
                <a16:creationId xmlns:a16="http://schemas.microsoft.com/office/drawing/2014/main" id="{A2AFCB4D-1AAF-4D77-8DC3-E481CDF8E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9" name="Group 12">
            <a:extLst>
              <a:ext uri="{FF2B5EF4-FFF2-40B4-BE49-F238E27FC236}">
                <a16:creationId xmlns:a16="http://schemas.microsoft.com/office/drawing/2014/main" id="{0EACE790-00F5-4BC6-AE4E-AD84E36D52D1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987550"/>
            <a:ext cx="7632700" cy="4105275"/>
            <a:chOff x="755650" y="1987356"/>
            <a:chExt cx="7632700" cy="4105470"/>
          </a:xfrm>
        </p:grpSpPr>
        <p:pic>
          <p:nvPicPr>
            <p:cNvPr id="16392" name="Picture 1">
              <a:extLst>
                <a:ext uri="{FF2B5EF4-FFF2-40B4-BE49-F238E27FC236}">
                  <a16:creationId xmlns:a16="http://schemas.microsoft.com/office/drawing/2014/main" id="{8E78E33A-36AD-4847-A6FB-0EF3E5701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57" r="3230" b="11320"/>
            <a:stretch>
              <a:fillRect/>
            </a:stretch>
          </p:blipFill>
          <p:spPr bwMode="auto">
            <a:xfrm>
              <a:off x="755650" y="1987356"/>
              <a:ext cx="7632700" cy="4105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3CDD602-D96D-4140-BA79-F9D65697DA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326" t="10330" r="15686" b="24156"/>
            <a:stretch/>
          </p:blipFill>
          <p:spPr>
            <a:xfrm>
              <a:off x="3802063" y="1987356"/>
              <a:ext cx="3101975" cy="410547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B0BDB71-28BB-463C-8299-39BDCA9BEA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577" t="33151" r="7657" b="41751"/>
            <a:stretch/>
          </p:blipFill>
          <p:spPr>
            <a:xfrm rot="20994529">
              <a:off x="2160588" y="3233603"/>
              <a:ext cx="4873625" cy="100811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395" name="Picture 9">
              <a:extLst>
                <a:ext uri="{FF2B5EF4-FFF2-40B4-BE49-F238E27FC236}">
                  <a16:creationId xmlns:a16="http://schemas.microsoft.com/office/drawing/2014/main" id="{85D311CF-C7F9-46B5-AF93-755799066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98" t="25761" r="15686" b="35487"/>
            <a:stretch>
              <a:fillRect/>
            </a:stretch>
          </p:blipFill>
          <p:spPr bwMode="auto">
            <a:xfrm>
              <a:off x="6114543" y="2955616"/>
              <a:ext cx="789426" cy="2428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97B3E8DD-3CAD-453B-B8CC-4832001F11F4}"/>
              </a:ext>
            </a:extLst>
          </p:cNvPr>
          <p:cNvSpPr/>
          <p:nvPr/>
        </p:nvSpPr>
        <p:spPr>
          <a:xfrm rot="21013406">
            <a:off x="3155950" y="3408363"/>
            <a:ext cx="2547938" cy="698500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7cm = ?mm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914529-582A-4B11-99B3-243F396654A4}"/>
              </a:ext>
            </a:extLst>
          </p:cNvPr>
          <p:cNvSpPr/>
          <p:nvPr/>
        </p:nvSpPr>
        <p:spPr>
          <a:xfrm rot="21013406">
            <a:off x="3094038" y="3384550"/>
            <a:ext cx="2947987" cy="698500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7cm = 70mm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>
            <a:extLst>
              <a:ext uri="{FF2B5EF4-FFF2-40B4-BE49-F238E27FC236}">
                <a16:creationId xmlns:a16="http://schemas.microsoft.com/office/drawing/2014/main" id="{D6FA2E11-513B-49DB-9BAE-BAAF04837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287463"/>
            <a:ext cx="76327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There are 10 millimetres in 1 centimetre. </a:t>
            </a:r>
          </a:p>
          <a:p>
            <a:pPr algn="ctr" eaLnBrk="1" hangingPunct="1"/>
            <a:r>
              <a:rPr lang="en-GB" altLang="en-US"/>
              <a:t>Convert these centimetre measurements to millimetres: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32A053-CA15-479D-8DB7-7D03E2D2FE15}"/>
              </a:ext>
            </a:extLst>
          </p:cNvPr>
          <p:cNvSpPr/>
          <p:nvPr/>
        </p:nvSpPr>
        <p:spPr>
          <a:xfrm>
            <a:off x="3383374" y="696913"/>
            <a:ext cx="237725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Convert It</a:t>
            </a:r>
            <a:endParaRPr lang="en-GB" sz="4000" b="1" dirty="0"/>
          </a:p>
        </p:txBody>
      </p:sp>
      <p:pic>
        <p:nvPicPr>
          <p:cNvPr id="17412" name="Picture 12">
            <a:extLst>
              <a:ext uri="{FF2B5EF4-FFF2-40B4-BE49-F238E27FC236}">
                <a16:creationId xmlns:a16="http://schemas.microsoft.com/office/drawing/2014/main" id="{EAFB4B6D-6748-4446-A2CC-47365A16C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3" name="Group 12">
            <a:extLst>
              <a:ext uri="{FF2B5EF4-FFF2-40B4-BE49-F238E27FC236}">
                <a16:creationId xmlns:a16="http://schemas.microsoft.com/office/drawing/2014/main" id="{269BF1F2-B96C-4E87-B64B-F339B23BAF87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987550"/>
            <a:ext cx="7632700" cy="4105275"/>
            <a:chOff x="755650" y="1987356"/>
            <a:chExt cx="7632700" cy="4105470"/>
          </a:xfrm>
        </p:grpSpPr>
        <p:pic>
          <p:nvPicPr>
            <p:cNvPr id="17416" name="Picture 1">
              <a:extLst>
                <a:ext uri="{FF2B5EF4-FFF2-40B4-BE49-F238E27FC236}">
                  <a16:creationId xmlns:a16="http://schemas.microsoft.com/office/drawing/2014/main" id="{BCE09C3E-4EC0-42A9-83E8-37763B4F5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57" r="3230" b="11320"/>
            <a:stretch>
              <a:fillRect/>
            </a:stretch>
          </p:blipFill>
          <p:spPr bwMode="auto">
            <a:xfrm>
              <a:off x="755650" y="1987356"/>
              <a:ext cx="7632700" cy="4105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7DCA163-8A90-4A99-B015-29D6A156C7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326" t="10330" r="15686" b="24156"/>
            <a:stretch/>
          </p:blipFill>
          <p:spPr>
            <a:xfrm>
              <a:off x="3802063" y="1987356"/>
              <a:ext cx="3101975" cy="410547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C6BC440-79B8-409F-917D-BE57006DE6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577" t="33151" r="7657" b="41751"/>
            <a:stretch/>
          </p:blipFill>
          <p:spPr>
            <a:xfrm rot="20994529">
              <a:off x="2160588" y="3233603"/>
              <a:ext cx="4873625" cy="100811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419" name="Picture 9">
              <a:extLst>
                <a:ext uri="{FF2B5EF4-FFF2-40B4-BE49-F238E27FC236}">
                  <a16:creationId xmlns:a16="http://schemas.microsoft.com/office/drawing/2014/main" id="{A74290F3-CA77-4AB3-93F3-93A325710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98" t="25761" r="15686" b="35487"/>
            <a:stretch>
              <a:fillRect/>
            </a:stretch>
          </p:blipFill>
          <p:spPr bwMode="auto">
            <a:xfrm>
              <a:off x="6114543" y="2955616"/>
              <a:ext cx="789426" cy="2428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1ADB2EAC-B810-4DD6-BD43-406C0F1BEE2A}"/>
              </a:ext>
            </a:extLst>
          </p:cNvPr>
          <p:cNvSpPr/>
          <p:nvPr/>
        </p:nvSpPr>
        <p:spPr>
          <a:xfrm rot="21013406">
            <a:off x="3155950" y="3408363"/>
            <a:ext cx="2547938" cy="698500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4cm = ?mm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7FEF6B-0645-44FC-B109-8AB6871BD235}"/>
              </a:ext>
            </a:extLst>
          </p:cNvPr>
          <p:cNvSpPr/>
          <p:nvPr/>
        </p:nvSpPr>
        <p:spPr>
          <a:xfrm rot="21013406">
            <a:off x="3113088" y="3378200"/>
            <a:ext cx="2947987" cy="700088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4cm = 40mm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>
            <a:extLst>
              <a:ext uri="{FF2B5EF4-FFF2-40B4-BE49-F238E27FC236}">
                <a16:creationId xmlns:a16="http://schemas.microsoft.com/office/drawing/2014/main" id="{E44B91CE-687A-4DDE-8EE3-4278AAC13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287463"/>
            <a:ext cx="76327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There are 10 millimetres in 1 centimetre. </a:t>
            </a:r>
          </a:p>
          <a:p>
            <a:pPr algn="ctr" eaLnBrk="1" hangingPunct="1"/>
            <a:r>
              <a:rPr lang="en-GB" altLang="en-US"/>
              <a:t>Convert these centimetre measurements to millimetres: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68386D-71B7-485F-ABFD-BFA01009408A}"/>
              </a:ext>
            </a:extLst>
          </p:cNvPr>
          <p:cNvSpPr/>
          <p:nvPr/>
        </p:nvSpPr>
        <p:spPr>
          <a:xfrm>
            <a:off x="3383374" y="696913"/>
            <a:ext cx="237725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Convert It</a:t>
            </a:r>
            <a:endParaRPr lang="en-GB" sz="4000" b="1" dirty="0"/>
          </a:p>
        </p:txBody>
      </p:sp>
      <p:pic>
        <p:nvPicPr>
          <p:cNvPr id="18436" name="Picture 12">
            <a:extLst>
              <a:ext uri="{FF2B5EF4-FFF2-40B4-BE49-F238E27FC236}">
                <a16:creationId xmlns:a16="http://schemas.microsoft.com/office/drawing/2014/main" id="{4AE19804-600F-4C99-A117-AAB124449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7" name="Group 12">
            <a:extLst>
              <a:ext uri="{FF2B5EF4-FFF2-40B4-BE49-F238E27FC236}">
                <a16:creationId xmlns:a16="http://schemas.microsoft.com/office/drawing/2014/main" id="{196AF3E4-695E-4A21-B2CE-5BA6CD7F3FFA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987550"/>
            <a:ext cx="7632700" cy="4105275"/>
            <a:chOff x="755650" y="1987356"/>
            <a:chExt cx="7632700" cy="4105470"/>
          </a:xfrm>
        </p:grpSpPr>
        <p:pic>
          <p:nvPicPr>
            <p:cNvPr id="18440" name="Picture 1">
              <a:extLst>
                <a:ext uri="{FF2B5EF4-FFF2-40B4-BE49-F238E27FC236}">
                  <a16:creationId xmlns:a16="http://schemas.microsoft.com/office/drawing/2014/main" id="{898D541A-EB84-4F7E-A0CE-BC0272D9C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57" r="3230" b="11320"/>
            <a:stretch>
              <a:fillRect/>
            </a:stretch>
          </p:blipFill>
          <p:spPr bwMode="auto">
            <a:xfrm>
              <a:off x="755650" y="1987356"/>
              <a:ext cx="7632700" cy="4105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F3DC393-4A6A-4935-BBB8-5A1042535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326" t="10330" r="15686" b="24156"/>
            <a:stretch/>
          </p:blipFill>
          <p:spPr>
            <a:xfrm>
              <a:off x="3802063" y="1987356"/>
              <a:ext cx="3101975" cy="410547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29BC06D-2495-4385-972E-B81AC2B6D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577" t="33151" r="7657" b="41751"/>
            <a:stretch/>
          </p:blipFill>
          <p:spPr>
            <a:xfrm rot="20994529">
              <a:off x="2160588" y="3233603"/>
              <a:ext cx="4873625" cy="100811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443" name="Picture 9">
              <a:extLst>
                <a:ext uri="{FF2B5EF4-FFF2-40B4-BE49-F238E27FC236}">
                  <a16:creationId xmlns:a16="http://schemas.microsoft.com/office/drawing/2014/main" id="{070F092B-FA85-4985-9827-ACD2E5756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98" t="25761" r="15686" b="35487"/>
            <a:stretch>
              <a:fillRect/>
            </a:stretch>
          </p:blipFill>
          <p:spPr bwMode="auto">
            <a:xfrm>
              <a:off x="6114543" y="2955616"/>
              <a:ext cx="789426" cy="2428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CE2947B-7AD0-40BA-A272-F79CEFF17199}"/>
              </a:ext>
            </a:extLst>
          </p:cNvPr>
          <p:cNvSpPr/>
          <p:nvPr/>
        </p:nvSpPr>
        <p:spPr>
          <a:xfrm rot="21013406">
            <a:off x="3155950" y="3408363"/>
            <a:ext cx="2547938" cy="698500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9cm = ?mm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3216C5-454E-450E-B959-1699A74FA6F1}"/>
              </a:ext>
            </a:extLst>
          </p:cNvPr>
          <p:cNvSpPr/>
          <p:nvPr/>
        </p:nvSpPr>
        <p:spPr>
          <a:xfrm rot="21013406">
            <a:off x="3113088" y="3373438"/>
            <a:ext cx="2947987" cy="700087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9cm = 90mm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>
            <a:extLst>
              <a:ext uri="{FF2B5EF4-FFF2-40B4-BE49-F238E27FC236}">
                <a16:creationId xmlns:a16="http://schemas.microsoft.com/office/drawing/2014/main" id="{DD34A50E-7AF5-4513-BEEF-6675FCA86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287463"/>
            <a:ext cx="76327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There are 10 millimetres in 1 centimetre.</a:t>
            </a:r>
          </a:p>
          <a:p>
            <a:pPr algn="ctr" eaLnBrk="1" hangingPunct="1"/>
            <a:r>
              <a:rPr lang="en-GB" altLang="en-US"/>
              <a:t>Convert these centimetre measurements to millimetres: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2E9972-4523-497D-B557-ACF57583E7E7}"/>
              </a:ext>
            </a:extLst>
          </p:cNvPr>
          <p:cNvSpPr/>
          <p:nvPr/>
        </p:nvSpPr>
        <p:spPr>
          <a:xfrm>
            <a:off x="3383374" y="696913"/>
            <a:ext cx="237725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Convert It</a:t>
            </a:r>
            <a:endParaRPr lang="en-GB" sz="4000" b="1" dirty="0"/>
          </a:p>
        </p:txBody>
      </p:sp>
      <p:pic>
        <p:nvPicPr>
          <p:cNvPr id="19460" name="Picture 12">
            <a:extLst>
              <a:ext uri="{FF2B5EF4-FFF2-40B4-BE49-F238E27FC236}">
                <a16:creationId xmlns:a16="http://schemas.microsoft.com/office/drawing/2014/main" id="{7D9961FF-5CCC-4DE2-9330-339B2CAD3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1" name="Group 12">
            <a:extLst>
              <a:ext uri="{FF2B5EF4-FFF2-40B4-BE49-F238E27FC236}">
                <a16:creationId xmlns:a16="http://schemas.microsoft.com/office/drawing/2014/main" id="{F45CACB1-FF38-412C-AF2A-2041261A932B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987550"/>
            <a:ext cx="7632700" cy="4105275"/>
            <a:chOff x="755650" y="1987356"/>
            <a:chExt cx="7632700" cy="4105470"/>
          </a:xfrm>
        </p:grpSpPr>
        <p:pic>
          <p:nvPicPr>
            <p:cNvPr id="19464" name="Picture 1">
              <a:extLst>
                <a:ext uri="{FF2B5EF4-FFF2-40B4-BE49-F238E27FC236}">
                  <a16:creationId xmlns:a16="http://schemas.microsoft.com/office/drawing/2014/main" id="{27988C37-9DEF-4F96-9CF4-782F571CB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57" r="3230" b="11320"/>
            <a:stretch>
              <a:fillRect/>
            </a:stretch>
          </p:blipFill>
          <p:spPr bwMode="auto">
            <a:xfrm>
              <a:off x="755650" y="1987356"/>
              <a:ext cx="7632700" cy="4105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D72CF7A-BB19-4537-A115-A13E92199C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326" t="10330" r="15686" b="24156"/>
            <a:stretch/>
          </p:blipFill>
          <p:spPr>
            <a:xfrm>
              <a:off x="3802063" y="1987356"/>
              <a:ext cx="3101975" cy="410547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3A51D3E-46B7-4E3E-8EE0-F4C6E4E1E1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577" t="33151" r="7657" b="41751"/>
            <a:stretch/>
          </p:blipFill>
          <p:spPr>
            <a:xfrm rot="20994529">
              <a:off x="2160588" y="3233603"/>
              <a:ext cx="4873625" cy="100811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467" name="Picture 9">
              <a:extLst>
                <a:ext uri="{FF2B5EF4-FFF2-40B4-BE49-F238E27FC236}">
                  <a16:creationId xmlns:a16="http://schemas.microsoft.com/office/drawing/2014/main" id="{25C05515-4842-4BE9-B555-296CB8F75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98" t="25761" r="15686" b="35487"/>
            <a:stretch>
              <a:fillRect/>
            </a:stretch>
          </p:blipFill>
          <p:spPr bwMode="auto">
            <a:xfrm>
              <a:off x="6114543" y="2955616"/>
              <a:ext cx="789426" cy="2428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15E16C5B-FE81-4363-8499-7BF79DE096ED}"/>
              </a:ext>
            </a:extLst>
          </p:cNvPr>
          <p:cNvSpPr/>
          <p:nvPr/>
        </p:nvSpPr>
        <p:spPr>
          <a:xfrm rot="21013406">
            <a:off x="2189163" y="3432175"/>
            <a:ext cx="4017962" cy="700088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2cm 4mm = ?mm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EE0616-6E2C-4C45-8373-133D456DA738}"/>
              </a:ext>
            </a:extLst>
          </p:cNvPr>
          <p:cNvSpPr/>
          <p:nvPr/>
        </p:nvSpPr>
        <p:spPr>
          <a:xfrm rot="21013406">
            <a:off x="2166938" y="3413125"/>
            <a:ext cx="4327525" cy="698500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2cm 4mm = 24mm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>
            <a:extLst>
              <a:ext uri="{FF2B5EF4-FFF2-40B4-BE49-F238E27FC236}">
                <a16:creationId xmlns:a16="http://schemas.microsoft.com/office/drawing/2014/main" id="{8A517F88-7803-441D-ACFD-9884E41C2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287463"/>
            <a:ext cx="76327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/>
              <a:t>There are 10 millimetres in 1 centimetre. </a:t>
            </a:r>
          </a:p>
          <a:p>
            <a:pPr algn="ctr" eaLnBrk="1" hangingPunct="1"/>
            <a:r>
              <a:rPr lang="en-GB" altLang="en-US"/>
              <a:t>Convert these centimetre measurements to millimetres: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32B527-5233-4AB7-9DAF-FA19ECFEAE1D}"/>
              </a:ext>
            </a:extLst>
          </p:cNvPr>
          <p:cNvSpPr/>
          <p:nvPr/>
        </p:nvSpPr>
        <p:spPr>
          <a:xfrm>
            <a:off x="3383374" y="696913"/>
            <a:ext cx="237725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000" b="1" dirty="0"/>
              <a:t>Convert It</a:t>
            </a:r>
            <a:endParaRPr lang="en-GB" sz="4000" b="1" dirty="0"/>
          </a:p>
        </p:txBody>
      </p:sp>
      <p:pic>
        <p:nvPicPr>
          <p:cNvPr id="20484" name="Picture 12">
            <a:extLst>
              <a:ext uri="{FF2B5EF4-FFF2-40B4-BE49-F238E27FC236}">
                <a16:creationId xmlns:a16="http://schemas.microsoft.com/office/drawing/2014/main" id="{4118D7EF-75A4-4152-9DA6-93F42D707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5" name="Group 12">
            <a:extLst>
              <a:ext uri="{FF2B5EF4-FFF2-40B4-BE49-F238E27FC236}">
                <a16:creationId xmlns:a16="http://schemas.microsoft.com/office/drawing/2014/main" id="{411F8256-0931-4486-B051-2CA9001E6CF7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987550"/>
            <a:ext cx="7632700" cy="4105275"/>
            <a:chOff x="755650" y="1987356"/>
            <a:chExt cx="7632700" cy="4105470"/>
          </a:xfrm>
        </p:grpSpPr>
        <p:pic>
          <p:nvPicPr>
            <p:cNvPr id="20488" name="Picture 1">
              <a:extLst>
                <a:ext uri="{FF2B5EF4-FFF2-40B4-BE49-F238E27FC236}">
                  <a16:creationId xmlns:a16="http://schemas.microsoft.com/office/drawing/2014/main" id="{55A8A069-60C1-4057-9751-BFB93229D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57" r="3230" b="11320"/>
            <a:stretch>
              <a:fillRect/>
            </a:stretch>
          </p:blipFill>
          <p:spPr bwMode="auto">
            <a:xfrm>
              <a:off x="755650" y="1987356"/>
              <a:ext cx="7632700" cy="4105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0A0896E-A20E-4EE8-8CF0-B87560742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326" t="10330" r="15686" b="24156"/>
            <a:stretch/>
          </p:blipFill>
          <p:spPr>
            <a:xfrm>
              <a:off x="3802063" y="1987356"/>
              <a:ext cx="3101975" cy="410547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7A6779E-DB5F-44D0-B345-955713989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577" t="33151" r="7657" b="41751"/>
            <a:stretch/>
          </p:blipFill>
          <p:spPr>
            <a:xfrm rot="20994529">
              <a:off x="2160588" y="3233603"/>
              <a:ext cx="4873625" cy="100811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491" name="Picture 9">
              <a:extLst>
                <a:ext uri="{FF2B5EF4-FFF2-40B4-BE49-F238E27FC236}">
                  <a16:creationId xmlns:a16="http://schemas.microsoft.com/office/drawing/2014/main" id="{60F2E13E-2F22-4241-990B-D239A92A3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98" t="25761" r="15686" b="35487"/>
            <a:stretch>
              <a:fillRect/>
            </a:stretch>
          </p:blipFill>
          <p:spPr bwMode="auto">
            <a:xfrm>
              <a:off x="6114543" y="2955616"/>
              <a:ext cx="789426" cy="2428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0B71BABA-032A-47AD-B4CF-65A2C7503367}"/>
              </a:ext>
            </a:extLst>
          </p:cNvPr>
          <p:cNvSpPr/>
          <p:nvPr/>
        </p:nvSpPr>
        <p:spPr>
          <a:xfrm rot="21013406">
            <a:off x="2189163" y="3432175"/>
            <a:ext cx="4017962" cy="700088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6cm 5mm = ?mm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668C3C-C05B-4074-A5D5-EB97B04D825B}"/>
              </a:ext>
            </a:extLst>
          </p:cNvPr>
          <p:cNvSpPr/>
          <p:nvPr/>
        </p:nvSpPr>
        <p:spPr>
          <a:xfrm rot="21013406">
            <a:off x="2166938" y="3408363"/>
            <a:ext cx="4327525" cy="700087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6cm 5mm = 65mm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</p:bld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3FFF0595-56A2-4BAA-8945-9E1AE3AE943F}" vid="{2EAE8D29-B0EE-4A35-BF03-BC97A170F45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</Template>
  <TotalTime>388</TotalTime>
  <Words>845</Words>
  <Application>Microsoft Office PowerPoint</Application>
  <PresentationFormat>On-screen Show (4:3)</PresentationFormat>
  <Paragraphs>201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Tuffy</vt:lpstr>
      <vt:lpstr>Twinkl SemiBold</vt:lpstr>
      <vt:lpstr>Sassoon Infant Rg</vt:lpstr>
      <vt:lpstr>Twinkl</vt:lpstr>
      <vt:lpstr>Sassoon Infant Md</vt:lpstr>
      <vt:lpstr>Times New Roman</vt:lpstr>
      <vt:lpstr>Arial</vt:lpstr>
      <vt:lpstr>1_Office Theme</vt:lpstr>
      <vt:lpstr>Maths</vt:lpstr>
      <vt:lpstr>Comparing Lengths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</dc:creator>
  <cp:lastModifiedBy>Helena Wilson</cp:lastModifiedBy>
  <cp:revision>54</cp:revision>
  <dcterms:created xsi:type="dcterms:W3CDTF">2017-03-16T17:37:56Z</dcterms:created>
  <dcterms:modified xsi:type="dcterms:W3CDTF">2020-05-01T15:04:32Z</dcterms:modified>
</cp:coreProperties>
</file>