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75" r:id="rId2"/>
    <p:sldId id="276" r:id="rId3"/>
    <p:sldId id="278" r:id="rId4"/>
    <p:sldId id="279" r:id="rId5"/>
    <p:sldId id="289" r:id="rId6"/>
    <p:sldId id="282" r:id="rId7"/>
    <p:sldId id="290" r:id="rId8"/>
    <p:sldId id="291" r:id="rId9"/>
    <p:sldId id="292" r:id="rId10"/>
    <p:sldId id="288" r:id="rId11"/>
    <p:sldId id="277" r:id="rId12"/>
    <p:sldId id="286" r:id="rId13"/>
  </p:sldIdLst>
  <p:sldSz cx="9144000" cy="6858000" type="screen4x3"/>
  <p:notesSz cx="6858000" cy="9144000"/>
  <p:embeddedFontLst>
    <p:embeddedFont>
      <p:font typeface="Twinkl" panose="020B0604020202020204" charset="0"/>
      <p:regular r:id="rId16"/>
      <p:bold r:id="rId17"/>
    </p:embeddedFont>
    <p:embeddedFont>
      <p:font typeface="Calibri" panose="020F0502020204030204" pitchFamily="34" charset="0"/>
      <p:regular r:id="rId18"/>
      <p:bold r:id="rId19"/>
      <p:italic r:id="rId20"/>
      <p:boldItalic r:id="rId21"/>
    </p:embeddedFont>
    <p:embeddedFont>
      <p:font typeface="Tuffy-TTF" panose="020B0603060100000000" charset="0"/>
      <p:regular r:id="rId22"/>
      <p:bold r:id="rId23"/>
      <p:italic r:id="rId24"/>
      <p:boldItalic r:id="rId25"/>
    </p:embeddedFont>
    <p:embeddedFont>
      <p:font typeface="Tuffy" panose="020B0603060100000000"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D31"/>
    <a:srgbClr val="00A7E6"/>
    <a:srgbClr val="0175B0"/>
    <a:srgbClr val="F08114"/>
    <a:srgbClr val="0077B0"/>
    <a:srgbClr val="009541"/>
    <a:srgbClr val="009384"/>
    <a:srgbClr val="0079C3"/>
    <a:srgbClr val="FFE76D"/>
    <a:srgbClr val="072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6" autoAdjust="0"/>
    <p:restoredTop sz="94660"/>
  </p:normalViewPr>
  <p:slideViewPr>
    <p:cSldViewPr snapToGrid="0" showGuides="1">
      <p:cViewPr varScale="1">
        <p:scale>
          <a:sx n="73" d="100"/>
          <a:sy n="73" d="100"/>
        </p:scale>
        <p:origin x="1278" y="72"/>
      </p:cViewPr>
      <p:guideLst>
        <p:guide orient="horz" pos="2183"/>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03/05/2020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spring-block-4-length-and-perimeter-year-3-white-rose-maths-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winkl.co.uk/resources/planit-maths-primary-teaching-resources-year-3/planit-maths-primary-teaching-resources-year-3-measurement/planit-maths-primary-teaching-resources-year-3-measurement-measure-compare-add-and-subtract-lengths-mass-volume-capacity" TargetMode="Externa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spring-block-4-length-and-perimeter-year-3-white-rose-maths-supporting-resource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61950" y="5749925"/>
            <a:ext cx="1066800" cy="685800"/>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1286"/>
            <a:ext cx="2722090" cy="3849664"/>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4" r="51003" b="10508"/>
          <a:stretch/>
        </p:blipFill>
        <p:spPr>
          <a:xfrm rot="1560000">
            <a:off x="2575965" y="2924352"/>
            <a:ext cx="720000" cy="1882260"/>
          </a:xfrm>
          <a:prstGeom prst="rect">
            <a:avLst/>
          </a:prstGeom>
          <a:effectLst/>
        </p:spPr>
      </p:pic>
      <p:pic>
        <p:nvPicPr>
          <p:cNvPr id="3" name="Picture 2"/>
          <p:cNvPicPr>
            <a:picLocks noChangeAspect="1"/>
          </p:cNvPicPr>
          <p:nvPr/>
        </p:nvPicPr>
        <p:blipFill rotWithShape="1">
          <a:blip r:embed="rId5"/>
          <a:srcRect l="8361"/>
          <a:stretch/>
        </p:blipFill>
        <p:spPr>
          <a:xfrm>
            <a:off x="755650" y="2136542"/>
            <a:ext cx="2028002" cy="2432515"/>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275" y="2031286"/>
            <a:ext cx="2722090" cy="3849664"/>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4426" y="2031286"/>
            <a:ext cx="2722089" cy="3849664"/>
          </a:xfrm>
          <a:prstGeom prst="rect">
            <a:avLst/>
          </a:prstGeom>
          <a:effectLst>
            <a:outerShdw blurRad="63500" sx="102000" sy="102000" algn="ctr" rotWithShape="0">
              <a:prstClr val="black">
                <a:alpha val="20000"/>
              </a:prstClr>
            </a:outerShdw>
          </a:effectLst>
        </p:spPr>
      </p:pic>
      <p:sp>
        <p:nvSpPr>
          <p:cNvPr id="14" name="Rectangle 13"/>
          <p:cNvSpPr/>
          <p:nvPr/>
        </p:nvSpPr>
        <p:spPr>
          <a:xfrm>
            <a:off x="447429" y="670981"/>
            <a:ext cx="306297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Equivalent Lengths – m &amp; cm</a:t>
            </a:r>
          </a:p>
        </p:txBody>
      </p:sp>
    </p:spTree>
    <p:extLst>
      <p:ext uri="{BB962C8B-B14F-4D97-AF65-F5344CB8AC3E}">
        <p14:creationId xmlns:p14="http://schemas.microsoft.com/office/powerpoint/2010/main" val="177127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742639"/>
          </a:xfrm>
          <a:prstGeom prst="rect">
            <a:avLst/>
          </a:prstGeom>
          <a:solidFill>
            <a:schemeClr val="bg1"/>
          </a:solidFill>
        </p:spPr>
        <p:txBody>
          <a:bodyPr wrap="square">
            <a:spAutoFit/>
          </a:bodyPr>
          <a:lstStyle/>
          <a:p>
            <a:pPr lvl="0" algn="ctr">
              <a:lnSpc>
                <a:spcPct val="110000"/>
              </a:lnSpc>
            </a:pPr>
            <a:r>
              <a:rPr lang="en-GB" sz="2000" b="1" dirty="0">
                <a:solidFill>
                  <a:srgbClr val="002060"/>
                </a:solidFill>
                <a:latin typeface="Tuffy" panose="020B0603060100000000" pitchFamily="34" charset="0"/>
                <a:ea typeface="Tuffy" panose="020B0603060100000000" pitchFamily="34" charset="0"/>
              </a:rPr>
              <a:t>Measure, compare, add and subtract: lengths; mass; volume/capacity.</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25900" y="3060700"/>
            <a:ext cx="1066800" cy="685800"/>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pPr>
            <a:r>
              <a:rPr lang="en-GB" dirty="0">
                <a:solidFill>
                  <a:schemeClr val="tx1"/>
                </a:solidFill>
              </a:rPr>
              <a:t>Measure, compare, add and subtract: lengths </a:t>
            </a:r>
            <a:r>
              <a:rPr lang="en-GB" dirty="0"/>
              <a:t>(m/cm/mm)</a:t>
            </a:r>
            <a:r>
              <a:rPr lang="en-GB" dirty="0">
                <a:solidFill>
                  <a:schemeClr val="tx1"/>
                </a:solidFill>
              </a:rPr>
              <a:t>; mass </a:t>
            </a:r>
            <a:r>
              <a:rPr lang="en-GB" dirty="0"/>
              <a:t>(kg/g)</a:t>
            </a:r>
            <a:r>
              <a:rPr lang="en-GB" dirty="0">
                <a:solidFill>
                  <a:schemeClr val="tx1"/>
                </a:solidFill>
              </a:rPr>
              <a:t>; volume/capacity </a:t>
            </a:r>
            <a:r>
              <a:rPr lang="en-GB" dirty="0"/>
              <a:t>(l/ml)</a:t>
            </a:r>
            <a:r>
              <a:rPr lang="en-GB" dirty="0">
                <a:solidFill>
                  <a:schemeClr val="tx1"/>
                </a:solidFill>
              </a:rPr>
              <a:t>.</a:t>
            </a:r>
          </a:p>
        </p:txBody>
      </p:sp>
    </p:spTree>
    <p:extLst>
      <p:ext uri="{BB962C8B-B14F-4D97-AF65-F5344CB8AC3E}">
        <p14:creationId xmlns:p14="http://schemas.microsoft.com/office/powerpoint/2010/main" val="364393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511055"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306297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Equivalent Lengths – m &amp; cm</a:t>
            </a:r>
          </a:p>
        </p:txBody>
      </p:sp>
      <p:cxnSp>
        <p:nvCxnSpPr>
          <p:cNvPr id="103" name="Straight Connector 102"/>
          <p:cNvCxnSpPr/>
          <p:nvPr/>
        </p:nvCxnSpPr>
        <p:spPr>
          <a:xfrm>
            <a:off x="3511055" y="657272"/>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65075"/>
            <a:ext cx="7632700" cy="495108"/>
          </a:xfrm>
          <a:prstGeom prst="rect">
            <a:avLst/>
          </a:prstGeom>
          <a:solidFill>
            <a:srgbClr val="0077B0"/>
          </a:solidFill>
          <a:ln w="28575">
            <a:noFill/>
          </a:ln>
        </p:spPr>
        <p:txBody>
          <a:bodyPr wrap="square" lIns="108000" tIns="108000" rIns="108000" bIns="108000" rtlCol="0">
            <a:spAutoFit/>
          </a:bodyPr>
          <a:lstStyle/>
          <a:p>
            <a:pPr>
              <a:spcAft>
                <a:spcPts val="600"/>
              </a:spcAft>
            </a:pPr>
            <a:r>
              <a:rPr lang="en-GB" dirty="0">
                <a:solidFill>
                  <a:schemeClr val="bg1"/>
                </a:solidFill>
                <a:latin typeface="Twinkl" pitchFamily="2" charset="0"/>
              </a:rPr>
              <a:t>Calculate the missing measurements.</a:t>
            </a:r>
          </a:p>
        </p:txBody>
      </p:sp>
      <p:grpSp>
        <p:nvGrpSpPr>
          <p:cNvPr id="46" name="Group 45"/>
          <p:cNvGrpSpPr/>
          <p:nvPr/>
        </p:nvGrpSpPr>
        <p:grpSpPr>
          <a:xfrm>
            <a:off x="1128323" y="3053751"/>
            <a:ext cx="6887354" cy="750498"/>
            <a:chOff x="1128323" y="3053751"/>
            <a:chExt cx="6887354" cy="750498"/>
          </a:xfrm>
        </p:grpSpPr>
        <p:cxnSp>
          <p:nvCxnSpPr>
            <p:cNvPr id="4" name="Straight Connector 3"/>
            <p:cNvCxnSpPr/>
            <p:nvPr/>
          </p:nvCxnSpPr>
          <p:spPr>
            <a:xfrm>
              <a:off x="1128323" y="3429000"/>
              <a:ext cx="6887354" cy="0"/>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28323" y="3062378"/>
              <a:ext cx="0" cy="741871"/>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15677" y="3053751"/>
              <a:ext cx="0" cy="741871"/>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72691"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17059"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61427"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05795"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50163"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94531"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38899"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83267"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27635"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0" y="3053751"/>
              <a:ext cx="0" cy="75049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916371"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60739"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05107"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49475"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293843"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638211"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982579"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326947"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71315" y="3174521"/>
              <a:ext cx="0" cy="508958"/>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822085" y="2765275"/>
            <a:ext cx="7499829" cy="1439084"/>
            <a:chOff x="822085" y="2765275"/>
            <a:chExt cx="7499829" cy="1439084"/>
          </a:xfrm>
        </p:grpSpPr>
        <p:sp>
          <p:nvSpPr>
            <p:cNvPr id="47" name="TextBox 46"/>
            <p:cNvSpPr txBox="1"/>
            <p:nvPr/>
          </p:nvSpPr>
          <p:spPr>
            <a:xfrm>
              <a:off x="822085" y="3804249"/>
              <a:ext cx="612475" cy="400110"/>
            </a:xfrm>
            <a:prstGeom prst="rect">
              <a:avLst/>
            </a:prstGeom>
            <a:noFill/>
          </p:spPr>
          <p:txBody>
            <a:bodyPr wrap="square" rtlCol="0">
              <a:spAutoFit/>
            </a:bodyPr>
            <a:lstStyle/>
            <a:p>
              <a:pPr algn="ctr"/>
              <a:r>
                <a:rPr lang="en-GB" sz="2000" b="1" dirty="0">
                  <a:solidFill>
                    <a:srgbClr val="00A7E6"/>
                  </a:solidFill>
                </a:rPr>
                <a:t>4m</a:t>
              </a:r>
            </a:p>
          </p:txBody>
        </p:sp>
        <p:sp>
          <p:nvSpPr>
            <p:cNvPr id="51" name="TextBox 50"/>
            <p:cNvSpPr txBox="1"/>
            <p:nvPr/>
          </p:nvSpPr>
          <p:spPr>
            <a:xfrm>
              <a:off x="4274388" y="3804249"/>
              <a:ext cx="612475" cy="400110"/>
            </a:xfrm>
            <a:prstGeom prst="rect">
              <a:avLst/>
            </a:prstGeom>
            <a:noFill/>
          </p:spPr>
          <p:txBody>
            <a:bodyPr wrap="square" rtlCol="0">
              <a:spAutoFit/>
            </a:bodyPr>
            <a:lstStyle/>
            <a:p>
              <a:pPr algn="ctr"/>
              <a:r>
                <a:rPr lang="en-GB" sz="2000" b="1" dirty="0">
                  <a:solidFill>
                    <a:srgbClr val="00A7E6"/>
                  </a:solidFill>
                </a:rPr>
                <a:t>5m</a:t>
              </a:r>
            </a:p>
          </p:txBody>
        </p:sp>
        <p:sp>
          <p:nvSpPr>
            <p:cNvPr id="52" name="TextBox 51"/>
            <p:cNvSpPr txBox="1"/>
            <p:nvPr/>
          </p:nvSpPr>
          <p:spPr>
            <a:xfrm>
              <a:off x="7709439" y="3804249"/>
              <a:ext cx="612475" cy="400110"/>
            </a:xfrm>
            <a:prstGeom prst="rect">
              <a:avLst/>
            </a:prstGeom>
            <a:noFill/>
          </p:spPr>
          <p:txBody>
            <a:bodyPr wrap="square" rtlCol="0">
              <a:spAutoFit/>
            </a:bodyPr>
            <a:lstStyle/>
            <a:p>
              <a:pPr algn="ctr"/>
              <a:r>
                <a:rPr lang="en-GB" sz="2000" b="1" dirty="0">
                  <a:solidFill>
                    <a:srgbClr val="00A7E6"/>
                  </a:solidFill>
                </a:rPr>
                <a:t>6m</a:t>
              </a:r>
            </a:p>
          </p:txBody>
        </p:sp>
        <p:sp>
          <p:nvSpPr>
            <p:cNvPr id="53" name="TextBox 52"/>
            <p:cNvSpPr txBox="1"/>
            <p:nvPr/>
          </p:nvSpPr>
          <p:spPr>
            <a:xfrm>
              <a:off x="1510822" y="2769079"/>
              <a:ext cx="612475" cy="400110"/>
            </a:xfrm>
            <a:prstGeom prst="rect">
              <a:avLst/>
            </a:prstGeom>
            <a:noFill/>
          </p:spPr>
          <p:txBody>
            <a:bodyPr wrap="square" rtlCol="0">
              <a:spAutoFit/>
            </a:bodyPr>
            <a:lstStyle/>
            <a:p>
              <a:pPr algn="ctr"/>
              <a:r>
                <a:rPr lang="en-GB" sz="2000" b="1" dirty="0">
                  <a:solidFill>
                    <a:srgbClr val="F08114"/>
                  </a:solidFill>
                </a:rPr>
                <a:t>a</a:t>
              </a:r>
            </a:p>
          </p:txBody>
        </p:sp>
        <p:sp>
          <p:nvSpPr>
            <p:cNvPr id="54" name="TextBox 53"/>
            <p:cNvSpPr txBox="1"/>
            <p:nvPr/>
          </p:nvSpPr>
          <p:spPr>
            <a:xfrm>
              <a:off x="3230069" y="2769079"/>
              <a:ext cx="612475" cy="400110"/>
            </a:xfrm>
            <a:prstGeom prst="rect">
              <a:avLst/>
            </a:prstGeom>
            <a:noFill/>
          </p:spPr>
          <p:txBody>
            <a:bodyPr wrap="square" rtlCol="0">
              <a:spAutoFit/>
            </a:bodyPr>
            <a:lstStyle/>
            <a:p>
              <a:pPr algn="ctr"/>
              <a:r>
                <a:rPr lang="en-GB" sz="2000" b="1" dirty="0">
                  <a:solidFill>
                    <a:srgbClr val="F08114"/>
                  </a:solidFill>
                </a:rPr>
                <a:t>b</a:t>
              </a:r>
            </a:p>
          </p:txBody>
        </p:sp>
        <p:sp>
          <p:nvSpPr>
            <p:cNvPr id="55" name="TextBox 54"/>
            <p:cNvSpPr txBox="1"/>
            <p:nvPr/>
          </p:nvSpPr>
          <p:spPr>
            <a:xfrm>
              <a:off x="4607534" y="2765275"/>
              <a:ext cx="612475" cy="400110"/>
            </a:xfrm>
            <a:prstGeom prst="rect">
              <a:avLst/>
            </a:prstGeom>
            <a:noFill/>
          </p:spPr>
          <p:txBody>
            <a:bodyPr wrap="square" rtlCol="0">
              <a:spAutoFit/>
            </a:bodyPr>
            <a:lstStyle/>
            <a:p>
              <a:pPr algn="ctr"/>
              <a:r>
                <a:rPr lang="en-GB" sz="2000" b="1" dirty="0">
                  <a:solidFill>
                    <a:srgbClr val="F08114"/>
                  </a:solidFill>
                </a:rPr>
                <a:t>c</a:t>
              </a:r>
            </a:p>
          </p:txBody>
        </p:sp>
        <p:sp>
          <p:nvSpPr>
            <p:cNvPr id="56" name="TextBox 55"/>
            <p:cNvSpPr txBox="1"/>
            <p:nvPr/>
          </p:nvSpPr>
          <p:spPr>
            <a:xfrm>
              <a:off x="7025709" y="2774411"/>
              <a:ext cx="612475" cy="400110"/>
            </a:xfrm>
            <a:prstGeom prst="rect">
              <a:avLst/>
            </a:prstGeom>
            <a:noFill/>
          </p:spPr>
          <p:txBody>
            <a:bodyPr wrap="square" rtlCol="0">
              <a:spAutoFit/>
            </a:bodyPr>
            <a:lstStyle/>
            <a:p>
              <a:pPr algn="ctr"/>
              <a:r>
                <a:rPr lang="en-GB" sz="2000" b="1" dirty="0">
                  <a:solidFill>
                    <a:srgbClr val="F08114"/>
                  </a:solidFill>
                </a:rPr>
                <a:t>d</a:t>
              </a:r>
            </a:p>
          </p:txBody>
        </p:sp>
      </p:grpSp>
      <p:grpSp>
        <p:nvGrpSpPr>
          <p:cNvPr id="57" name="Group 56"/>
          <p:cNvGrpSpPr/>
          <p:nvPr/>
        </p:nvGrpSpPr>
        <p:grpSpPr>
          <a:xfrm>
            <a:off x="1199818" y="3683738"/>
            <a:ext cx="1234482" cy="2054788"/>
            <a:chOff x="1199818" y="3683738"/>
            <a:chExt cx="1234482" cy="2054788"/>
          </a:xfrm>
          <a:solidFill>
            <a:srgbClr val="87BD31"/>
          </a:solidFill>
        </p:grpSpPr>
        <p:sp>
          <p:nvSpPr>
            <p:cNvPr id="58" name="TextBox 57"/>
            <p:cNvSpPr txBox="1"/>
            <p:nvPr/>
          </p:nvSpPr>
          <p:spPr>
            <a:xfrm>
              <a:off x="1199818" y="5243418"/>
              <a:ext cx="1234482" cy="495108"/>
            </a:xfrm>
            <a:prstGeom prst="rect">
              <a:avLst/>
            </a:prstGeom>
            <a:grpFill/>
            <a:ln w="28575">
              <a:noFill/>
            </a:ln>
          </p:spPr>
          <p:txBody>
            <a:bodyPr wrap="square" lIns="108000" tIns="108000" rIns="108000" bIns="108000" rtlCol="0">
              <a:spAutoFit/>
            </a:bodyPr>
            <a:lstStyle/>
            <a:p>
              <a:pPr algn="ctr"/>
              <a:r>
                <a:rPr lang="en-GB" dirty="0">
                  <a:solidFill>
                    <a:schemeClr val="bg1"/>
                  </a:solidFill>
                </a:rPr>
                <a:t>4m 20cm</a:t>
              </a:r>
            </a:p>
          </p:txBody>
        </p:sp>
        <p:cxnSp>
          <p:nvCxnSpPr>
            <p:cNvPr id="50" name="Straight Connector 49"/>
            <p:cNvCxnSpPr/>
            <p:nvPr/>
          </p:nvCxnSpPr>
          <p:spPr>
            <a:xfrm>
              <a:off x="1817059" y="3683738"/>
              <a:ext cx="0" cy="1559680"/>
            </a:xfrm>
            <a:prstGeom prst="line">
              <a:avLst/>
            </a:prstGeom>
            <a:grpFill/>
            <a:ln w="28575">
              <a:solidFill>
                <a:srgbClr val="0175B0"/>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2920107" y="3683479"/>
            <a:ext cx="1234482" cy="2054788"/>
            <a:chOff x="1199818" y="3683738"/>
            <a:chExt cx="1234482" cy="2054788"/>
          </a:xfrm>
          <a:solidFill>
            <a:srgbClr val="87BD31"/>
          </a:solidFill>
        </p:grpSpPr>
        <p:sp>
          <p:nvSpPr>
            <p:cNvPr id="63" name="TextBox 62"/>
            <p:cNvSpPr txBox="1"/>
            <p:nvPr/>
          </p:nvSpPr>
          <p:spPr>
            <a:xfrm>
              <a:off x="1199818" y="5243418"/>
              <a:ext cx="1234482" cy="495108"/>
            </a:xfrm>
            <a:prstGeom prst="rect">
              <a:avLst/>
            </a:prstGeom>
            <a:grpFill/>
            <a:ln w="28575">
              <a:noFill/>
            </a:ln>
          </p:spPr>
          <p:txBody>
            <a:bodyPr wrap="square" lIns="108000" tIns="108000" rIns="108000" bIns="108000" rtlCol="0">
              <a:spAutoFit/>
            </a:bodyPr>
            <a:lstStyle/>
            <a:p>
              <a:pPr algn="ctr"/>
              <a:r>
                <a:rPr lang="en-GB" dirty="0">
                  <a:solidFill>
                    <a:schemeClr val="bg1"/>
                  </a:solidFill>
                </a:rPr>
                <a:t>4m 70cm</a:t>
              </a:r>
            </a:p>
          </p:txBody>
        </p:sp>
        <p:cxnSp>
          <p:nvCxnSpPr>
            <p:cNvPr id="64" name="Straight Connector 63"/>
            <p:cNvCxnSpPr/>
            <p:nvPr/>
          </p:nvCxnSpPr>
          <p:spPr>
            <a:xfrm>
              <a:off x="1817059" y="3683738"/>
              <a:ext cx="0" cy="1559680"/>
            </a:xfrm>
            <a:prstGeom prst="line">
              <a:avLst/>
            </a:prstGeom>
            <a:grpFill/>
            <a:ln w="28575">
              <a:solidFill>
                <a:srgbClr val="0175B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298357" y="3683479"/>
            <a:ext cx="1234482" cy="2054788"/>
            <a:chOff x="1199818" y="3683738"/>
            <a:chExt cx="1234482" cy="2054788"/>
          </a:xfrm>
          <a:solidFill>
            <a:srgbClr val="87BD31"/>
          </a:solidFill>
        </p:grpSpPr>
        <p:sp>
          <p:nvSpPr>
            <p:cNvPr id="66" name="TextBox 65"/>
            <p:cNvSpPr txBox="1"/>
            <p:nvPr/>
          </p:nvSpPr>
          <p:spPr>
            <a:xfrm>
              <a:off x="1199818" y="5243418"/>
              <a:ext cx="1234482" cy="495108"/>
            </a:xfrm>
            <a:prstGeom prst="rect">
              <a:avLst/>
            </a:prstGeom>
            <a:grpFill/>
            <a:ln w="28575">
              <a:noFill/>
            </a:ln>
          </p:spPr>
          <p:txBody>
            <a:bodyPr wrap="square" lIns="108000" tIns="108000" rIns="108000" bIns="108000" rtlCol="0">
              <a:spAutoFit/>
            </a:bodyPr>
            <a:lstStyle/>
            <a:p>
              <a:pPr algn="ctr"/>
              <a:r>
                <a:rPr lang="en-GB" dirty="0">
                  <a:solidFill>
                    <a:schemeClr val="bg1"/>
                  </a:solidFill>
                </a:rPr>
                <a:t>5m 10cm</a:t>
              </a:r>
            </a:p>
          </p:txBody>
        </p:sp>
        <p:cxnSp>
          <p:nvCxnSpPr>
            <p:cNvPr id="67" name="Straight Connector 66"/>
            <p:cNvCxnSpPr/>
            <p:nvPr/>
          </p:nvCxnSpPr>
          <p:spPr>
            <a:xfrm>
              <a:off x="1817059" y="3683738"/>
              <a:ext cx="0" cy="1559680"/>
            </a:xfrm>
            <a:prstGeom prst="line">
              <a:avLst/>
            </a:prstGeom>
            <a:grpFill/>
            <a:ln w="28575">
              <a:solidFill>
                <a:srgbClr val="0175B0"/>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6711251" y="3683479"/>
            <a:ext cx="1234482" cy="2054788"/>
            <a:chOff x="1199818" y="3683738"/>
            <a:chExt cx="1234482" cy="2054788"/>
          </a:xfrm>
          <a:solidFill>
            <a:srgbClr val="87BD31"/>
          </a:solidFill>
        </p:grpSpPr>
        <p:sp>
          <p:nvSpPr>
            <p:cNvPr id="69" name="TextBox 68"/>
            <p:cNvSpPr txBox="1"/>
            <p:nvPr/>
          </p:nvSpPr>
          <p:spPr>
            <a:xfrm>
              <a:off x="1199818" y="5243418"/>
              <a:ext cx="1234482" cy="495108"/>
            </a:xfrm>
            <a:prstGeom prst="rect">
              <a:avLst/>
            </a:prstGeom>
            <a:grpFill/>
            <a:ln w="28575">
              <a:noFill/>
            </a:ln>
          </p:spPr>
          <p:txBody>
            <a:bodyPr wrap="square" lIns="108000" tIns="108000" rIns="108000" bIns="108000" rtlCol="0">
              <a:spAutoFit/>
            </a:bodyPr>
            <a:lstStyle/>
            <a:p>
              <a:pPr algn="ctr"/>
              <a:r>
                <a:rPr lang="en-GB" dirty="0">
                  <a:solidFill>
                    <a:schemeClr val="bg1"/>
                  </a:solidFill>
                </a:rPr>
                <a:t>5m 80cm</a:t>
              </a:r>
            </a:p>
          </p:txBody>
        </p:sp>
        <p:cxnSp>
          <p:nvCxnSpPr>
            <p:cNvPr id="70" name="Straight Connector 69"/>
            <p:cNvCxnSpPr/>
            <p:nvPr/>
          </p:nvCxnSpPr>
          <p:spPr>
            <a:xfrm>
              <a:off x="1817059" y="3683738"/>
              <a:ext cx="0" cy="1559680"/>
            </a:xfrm>
            <a:prstGeom prst="line">
              <a:avLst/>
            </a:prstGeom>
            <a:grpFill/>
            <a:ln w="28575">
              <a:solidFill>
                <a:srgbClr val="0175B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50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up)">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up)">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up)">
                                      <p:cBhvr>
                                        <p:cTn id="3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8" name="TextBox 7"/>
          <p:cNvSpPr txBox="1"/>
          <p:nvPr/>
        </p:nvSpPr>
        <p:spPr>
          <a:xfrm>
            <a:off x="755650" y="1365075"/>
            <a:ext cx="7632700" cy="495108"/>
          </a:xfrm>
          <a:prstGeom prst="rect">
            <a:avLst/>
          </a:prstGeom>
          <a:solidFill>
            <a:srgbClr val="0077B0"/>
          </a:solidFill>
          <a:ln w="28575">
            <a:noFill/>
          </a:ln>
        </p:spPr>
        <p:txBody>
          <a:bodyPr wrap="square" lIns="108000" tIns="108000" rIns="108000" bIns="108000" rtlCol="0">
            <a:spAutoFit/>
          </a:bodyPr>
          <a:lstStyle/>
          <a:p>
            <a:pPr>
              <a:spcAft>
                <a:spcPts val="600"/>
              </a:spcAft>
            </a:pPr>
            <a:r>
              <a:rPr lang="en-GB" dirty="0">
                <a:solidFill>
                  <a:schemeClr val="bg1"/>
                </a:solidFill>
                <a:latin typeface="Twinkl" pitchFamily="2" charset="0"/>
              </a:rPr>
              <a:t>Complete the missing measurements. </a:t>
            </a:r>
          </a:p>
        </p:txBody>
      </p:sp>
      <p:graphicFrame>
        <p:nvGraphicFramePr>
          <p:cNvPr id="2" name="Table 1"/>
          <p:cNvGraphicFramePr>
            <a:graphicFrameLocks noGrp="1"/>
          </p:cNvGraphicFramePr>
          <p:nvPr>
            <p:extLst>
              <p:ext uri="{D42A27DB-BD31-4B8C-83A1-F6EECF244321}">
                <p14:modId xmlns:p14="http://schemas.microsoft.com/office/powerpoint/2010/main" val="2933247422"/>
              </p:ext>
            </p:extLst>
          </p:nvPr>
        </p:nvGraphicFramePr>
        <p:xfrm>
          <a:off x="755651" y="2084795"/>
          <a:ext cx="7632699" cy="4008030"/>
        </p:xfrm>
        <a:graphic>
          <a:graphicData uri="http://schemas.openxmlformats.org/drawingml/2006/table">
            <a:tbl>
              <a:tblPr firstRow="1" bandRow="1">
                <a:tableStyleId>{5C22544A-7EE6-4342-B048-85BDC9FD1C3A}</a:tableStyleId>
              </a:tblPr>
              <a:tblGrid>
                <a:gridCol w="2544233">
                  <a:extLst>
                    <a:ext uri="{9D8B030D-6E8A-4147-A177-3AD203B41FA5}">
                      <a16:colId xmlns:a16="http://schemas.microsoft.com/office/drawing/2014/main" val="4150615361"/>
                    </a:ext>
                  </a:extLst>
                </a:gridCol>
                <a:gridCol w="2544233">
                  <a:extLst>
                    <a:ext uri="{9D8B030D-6E8A-4147-A177-3AD203B41FA5}">
                      <a16:colId xmlns:a16="http://schemas.microsoft.com/office/drawing/2014/main" val="924849416"/>
                    </a:ext>
                  </a:extLst>
                </a:gridCol>
                <a:gridCol w="2544233">
                  <a:extLst>
                    <a:ext uri="{9D8B030D-6E8A-4147-A177-3AD203B41FA5}">
                      <a16:colId xmlns:a16="http://schemas.microsoft.com/office/drawing/2014/main" val="129100792"/>
                    </a:ext>
                  </a:extLst>
                </a:gridCol>
              </a:tblGrid>
              <a:tr h="801606">
                <a:tc>
                  <a:txBody>
                    <a:bodyPr/>
                    <a:lstStyle/>
                    <a:p>
                      <a:pPr algn="ctr"/>
                      <a:r>
                        <a:rPr lang="en-GB" sz="2500" dirty="0"/>
                        <a:t>cm</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r>
                        <a:rPr lang="en-GB" sz="2500" dirty="0"/>
                        <a:t>=</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r>
                        <a:rPr lang="en-GB" sz="2500" dirty="0"/>
                        <a:t>m</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extLst>
                  <a:ext uri="{0D108BD9-81ED-4DB2-BD59-A6C34878D82A}">
                    <a16:rowId xmlns:a16="http://schemas.microsoft.com/office/drawing/2014/main" val="3129741802"/>
                  </a:ext>
                </a:extLst>
              </a:tr>
              <a:tr h="801606">
                <a:tc>
                  <a:txBody>
                    <a:bodyPr/>
                    <a:lstStyle/>
                    <a:p>
                      <a:pPr algn="ctr"/>
                      <a:endParaRPr lang="en-GB" sz="2500" b="1" dirty="0">
                        <a:solidFill>
                          <a:srgbClr val="0077B0"/>
                        </a:solidFill>
                      </a:endParaRP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0077B0"/>
                          </a:solidFill>
                        </a:rPr>
                        <a:t>=</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0077B0"/>
                          </a:solidFill>
                        </a:rPr>
                        <a:t>1</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116983"/>
                  </a:ext>
                </a:extLst>
              </a:tr>
              <a:tr h="801606">
                <a:tc>
                  <a:txBody>
                    <a:bodyPr/>
                    <a:lstStyle/>
                    <a:p>
                      <a:pPr algn="ctr"/>
                      <a:r>
                        <a:rPr lang="en-GB" sz="2500" b="1" dirty="0">
                          <a:solidFill>
                            <a:srgbClr val="0077B0"/>
                          </a:solidFill>
                        </a:rPr>
                        <a:t>300</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0077B0"/>
                          </a:solidFill>
                        </a:rPr>
                        <a:t>=</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rgbClr val="0077B0"/>
                        </a:solidFill>
                      </a:endParaRP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527523"/>
                  </a:ext>
                </a:extLst>
              </a:tr>
              <a:tr h="801606">
                <a:tc>
                  <a:txBody>
                    <a:bodyPr/>
                    <a:lstStyle/>
                    <a:p>
                      <a:pPr algn="ctr"/>
                      <a:endParaRPr lang="en-GB" sz="2500" b="1">
                        <a:solidFill>
                          <a:srgbClr val="0077B0"/>
                        </a:solidFill>
                      </a:endParaRP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0077B0"/>
                          </a:solidFill>
                        </a:rPr>
                        <a:t>=</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0077B0"/>
                          </a:solidFill>
                        </a:rPr>
                        <a:t>4</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1902463"/>
                  </a:ext>
                </a:extLst>
              </a:tr>
              <a:tr h="801606">
                <a:tc>
                  <a:txBody>
                    <a:bodyPr/>
                    <a:lstStyle/>
                    <a:p>
                      <a:pPr algn="ctr"/>
                      <a:r>
                        <a:rPr lang="en-GB" sz="2500" b="1" dirty="0">
                          <a:solidFill>
                            <a:srgbClr val="0077B0"/>
                          </a:solidFill>
                        </a:rPr>
                        <a:t>800</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0077B0"/>
                          </a:solidFill>
                        </a:rPr>
                        <a:t>=</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rgbClr val="0077B0"/>
                        </a:solidFill>
                      </a:endParaRP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7064405"/>
                  </a:ext>
                </a:extLst>
              </a:tr>
            </a:tbl>
          </a:graphicData>
        </a:graphic>
      </p:graphicFrame>
      <p:sp>
        <p:nvSpPr>
          <p:cNvPr id="3" name="TextBox 2"/>
          <p:cNvSpPr txBox="1"/>
          <p:nvPr/>
        </p:nvSpPr>
        <p:spPr>
          <a:xfrm>
            <a:off x="1464817" y="3027283"/>
            <a:ext cx="1118587" cy="477054"/>
          </a:xfrm>
          <a:prstGeom prst="rect">
            <a:avLst/>
          </a:prstGeom>
          <a:noFill/>
        </p:spPr>
        <p:txBody>
          <a:bodyPr wrap="square" rtlCol="0">
            <a:spAutoFit/>
          </a:bodyPr>
          <a:lstStyle/>
          <a:p>
            <a:pPr algn="ctr"/>
            <a:r>
              <a:rPr lang="en-GB" sz="2500" b="1" dirty="0">
                <a:solidFill>
                  <a:srgbClr val="87BD31"/>
                </a:solidFill>
              </a:rPr>
              <a:t>100</a:t>
            </a:r>
          </a:p>
        </p:txBody>
      </p:sp>
      <p:sp>
        <p:nvSpPr>
          <p:cNvPr id="59" name="TextBox 58"/>
          <p:cNvSpPr txBox="1"/>
          <p:nvPr/>
        </p:nvSpPr>
        <p:spPr>
          <a:xfrm>
            <a:off x="1464817" y="4643020"/>
            <a:ext cx="1118587" cy="477054"/>
          </a:xfrm>
          <a:prstGeom prst="rect">
            <a:avLst/>
          </a:prstGeom>
          <a:noFill/>
        </p:spPr>
        <p:txBody>
          <a:bodyPr wrap="square" rtlCol="0">
            <a:spAutoFit/>
          </a:bodyPr>
          <a:lstStyle/>
          <a:p>
            <a:pPr algn="ctr"/>
            <a:r>
              <a:rPr lang="en-GB" sz="2500" b="1" dirty="0">
                <a:solidFill>
                  <a:srgbClr val="87BD31"/>
                </a:solidFill>
              </a:rPr>
              <a:t>400</a:t>
            </a:r>
          </a:p>
        </p:txBody>
      </p:sp>
      <p:sp>
        <p:nvSpPr>
          <p:cNvPr id="60" name="TextBox 59"/>
          <p:cNvSpPr txBox="1"/>
          <p:nvPr/>
        </p:nvSpPr>
        <p:spPr>
          <a:xfrm>
            <a:off x="6578356" y="3888419"/>
            <a:ext cx="1118587" cy="477054"/>
          </a:xfrm>
          <a:prstGeom prst="rect">
            <a:avLst/>
          </a:prstGeom>
          <a:noFill/>
        </p:spPr>
        <p:txBody>
          <a:bodyPr wrap="square" rtlCol="0">
            <a:spAutoFit/>
          </a:bodyPr>
          <a:lstStyle/>
          <a:p>
            <a:pPr algn="ctr"/>
            <a:r>
              <a:rPr lang="en-GB" sz="2500" b="1" dirty="0">
                <a:solidFill>
                  <a:srgbClr val="87BD31"/>
                </a:solidFill>
              </a:rPr>
              <a:t>3</a:t>
            </a:r>
          </a:p>
        </p:txBody>
      </p:sp>
      <p:sp>
        <p:nvSpPr>
          <p:cNvPr id="61" name="TextBox 60"/>
          <p:cNvSpPr txBox="1"/>
          <p:nvPr/>
        </p:nvSpPr>
        <p:spPr>
          <a:xfrm>
            <a:off x="6578359" y="5442010"/>
            <a:ext cx="1118587" cy="477054"/>
          </a:xfrm>
          <a:prstGeom prst="rect">
            <a:avLst/>
          </a:prstGeom>
          <a:noFill/>
        </p:spPr>
        <p:txBody>
          <a:bodyPr wrap="square" rtlCol="0">
            <a:spAutoFit/>
          </a:bodyPr>
          <a:lstStyle/>
          <a:p>
            <a:pPr algn="ctr"/>
            <a:r>
              <a:rPr lang="en-GB" sz="2500" b="1" dirty="0">
                <a:solidFill>
                  <a:srgbClr val="87BD31"/>
                </a:solidFill>
              </a:rPr>
              <a:t>8</a:t>
            </a:r>
          </a:p>
        </p:txBody>
      </p:sp>
      <p:sp>
        <p:nvSpPr>
          <p:cNvPr id="13" name="Rectangle 12"/>
          <p:cNvSpPr/>
          <p:nvPr/>
        </p:nvSpPr>
        <p:spPr>
          <a:xfrm>
            <a:off x="3511052"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sp>
        <p:nvSpPr>
          <p:cNvPr id="14" name="Rectangle 13"/>
          <p:cNvSpPr/>
          <p:nvPr/>
        </p:nvSpPr>
        <p:spPr>
          <a:xfrm>
            <a:off x="447429" y="670981"/>
            <a:ext cx="306297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Equivalent Lengths – m &amp; cm</a:t>
            </a:r>
          </a:p>
        </p:txBody>
      </p:sp>
      <p:cxnSp>
        <p:nvCxnSpPr>
          <p:cNvPr id="15" name="Straight Connector 14"/>
          <p:cNvCxnSpPr/>
          <p:nvPr/>
        </p:nvCxnSpPr>
        <p:spPr>
          <a:xfrm>
            <a:off x="3511052" y="657272"/>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81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9" grpId="0"/>
      <p:bldP spid="6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47429" y="670981"/>
            <a:ext cx="306297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Equivalent Lengths – m &amp; cm</a:t>
            </a:r>
          </a:p>
        </p:txBody>
      </p:sp>
      <p:cxnSp>
        <p:nvCxnSpPr>
          <p:cNvPr id="28" name="Straight Connector 27"/>
          <p:cNvCxnSpPr/>
          <p:nvPr/>
        </p:nvCxnSpPr>
        <p:spPr>
          <a:xfrm>
            <a:off x="3728332"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0" name="Rectangle 9"/>
          <p:cNvSpPr/>
          <p:nvPr/>
        </p:nvSpPr>
        <p:spPr>
          <a:xfrm>
            <a:off x="3520106"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520106" y="657272"/>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5650" y="1365075"/>
            <a:ext cx="7632700" cy="495108"/>
          </a:xfrm>
          <a:prstGeom prst="rect">
            <a:avLst/>
          </a:prstGeom>
          <a:solidFill>
            <a:srgbClr val="0077B0"/>
          </a:solidFill>
          <a:ln w="28575">
            <a:noFill/>
          </a:ln>
        </p:spPr>
        <p:txBody>
          <a:bodyPr wrap="square" lIns="108000" tIns="108000" rIns="108000" bIns="108000" rtlCol="0">
            <a:spAutoFit/>
          </a:bodyPr>
          <a:lstStyle/>
          <a:p>
            <a:pPr>
              <a:spcAft>
                <a:spcPts val="600"/>
              </a:spcAft>
            </a:pPr>
            <a:r>
              <a:rPr lang="en-GB" dirty="0">
                <a:solidFill>
                  <a:schemeClr val="bg1"/>
                </a:solidFill>
                <a:latin typeface="Twinkl" pitchFamily="2" charset="0"/>
              </a:rPr>
              <a:t>Complete the part-whole models. </a:t>
            </a:r>
          </a:p>
        </p:txBody>
      </p:sp>
      <p:grpSp>
        <p:nvGrpSpPr>
          <p:cNvPr id="14" name="Group 13"/>
          <p:cNvGrpSpPr/>
          <p:nvPr/>
        </p:nvGrpSpPr>
        <p:grpSpPr>
          <a:xfrm>
            <a:off x="1050532" y="2406770"/>
            <a:ext cx="3200400" cy="3252156"/>
            <a:chOff x="1050532" y="2406770"/>
            <a:chExt cx="3200400" cy="3252156"/>
          </a:xfrm>
        </p:grpSpPr>
        <p:sp>
          <p:nvSpPr>
            <p:cNvPr id="2" name="Oval 1"/>
            <p:cNvSpPr/>
            <p:nvPr/>
          </p:nvSpPr>
          <p:spPr>
            <a:xfrm>
              <a:off x="2025317" y="2406770"/>
              <a:ext cx="1250830" cy="1250830"/>
            </a:xfrm>
            <a:prstGeom prst="ellipse">
              <a:avLst/>
            </a:prstGeom>
            <a:solidFill>
              <a:schemeClr val="bg1"/>
            </a:solidFill>
            <a:ln w="28575">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7B0"/>
                  </a:solidFill>
                </a:rPr>
                <a:t>130cm</a:t>
              </a:r>
            </a:p>
          </p:txBody>
        </p:sp>
        <p:grpSp>
          <p:nvGrpSpPr>
            <p:cNvPr id="3" name="Group 2"/>
            <p:cNvGrpSpPr/>
            <p:nvPr/>
          </p:nvGrpSpPr>
          <p:grpSpPr>
            <a:xfrm>
              <a:off x="1050532" y="4408096"/>
              <a:ext cx="3200400" cy="1250830"/>
              <a:chOff x="1050532" y="4071668"/>
              <a:chExt cx="3200400" cy="1250830"/>
            </a:xfrm>
          </p:grpSpPr>
          <p:sp>
            <p:nvSpPr>
              <p:cNvPr id="8" name="Oval 7"/>
              <p:cNvSpPr/>
              <p:nvPr/>
            </p:nvSpPr>
            <p:spPr>
              <a:xfrm>
                <a:off x="1050532" y="4071668"/>
                <a:ext cx="1250830" cy="1250830"/>
              </a:xfrm>
              <a:prstGeom prst="ellipse">
                <a:avLst/>
              </a:prstGeom>
              <a:solidFill>
                <a:schemeClr val="bg1"/>
              </a:solidFill>
              <a:ln w="28575">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7B0"/>
                  </a:solidFill>
                </a:endParaRPr>
              </a:p>
            </p:txBody>
          </p:sp>
          <p:sp>
            <p:nvSpPr>
              <p:cNvPr id="9" name="Oval 8"/>
              <p:cNvSpPr/>
              <p:nvPr/>
            </p:nvSpPr>
            <p:spPr>
              <a:xfrm>
                <a:off x="3000102" y="4071668"/>
                <a:ext cx="1250830" cy="1250830"/>
              </a:xfrm>
              <a:prstGeom prst="ellipse">
                <a:avLst/>
              </a:prstGeom>
              <a:solidFill>
                <a:schemeClr val="bg1"/>
              </a:solidFill>
              <a:ln w="28575">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7B0"/>
                    </a:solidFill>
                  </a:rPr>
                  <a:t>30cm</a:t>
                </a:r>
              </a:p>
            </p:txBody>
          </p:sp>
        </p:grpSp>
        <p:cxnSp>
          <p:nvCxnSpPr>
            <p:cNvPr id="5" name="Straight Connector 4"/>
            <p:cNvCxnSpPr>
              <a:stCxn id="2" idx="3"/>
              <a:endCxn id="8" idx="0"/>
            </p:cNvCxnSpPr>
            <p:nvPr/>
          </p:nvCxnSpPr>
          <p:spPr>
            <a:xfrm flipH="1">
              <a:off x="1675947" y="3474420"/>
              <a:ext cx="532550" cy="933676"/>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 idx="5"/>
              <a:endCxn id="9" idx="0"/>
            </p:cNvCxnSpPr>
            <p:nvPr/>
          </p:nvCxnSpPr>
          <p:spPr>
            <a:xfrm>
              <a:off x="3092967" y="3474420"/>
              <a:ext cx="532550" cy="933676"/>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854781" y="2432650"/>
            <a:ext cx="3200400" cy="3252156"/>
            <a:chOff x="1050532" y="2406770"/>
            <a:chExt cx="3200400" cy="3252156"/>
          </a:xfrm>
        </p:grpSpPr>
        <p:sp>
          <p:nvSpPr>
            <p:cNvPr id="17" name="Oval 16"/>
            <p:cNvSpPr/>
            <p:nvPr/>
          </p:nvSpPr>
          <p:spPr>
            <a:xfrm>
              <a:off x="2025317" y="2406770"/>
              <a:ext cx="1250830" cy="1250830"/>
            </a:xfrm>
            <a:prstGeom prst="ellipse">
              <a:avLst/>
            </a:prstGeom>
            <a:solidFill>
              <a:schemeClr val="bg1"/>
            </a:solidFill>
            <a:ln w="28575">
              <a:solidFill>
                <a:srgbClr val="F08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08114"/>
                  </a:solidFill>
                </a:rPr>
                <a:t>245cm</a:t>
              </a:r>
            </a:p>
          </p:txBody>
        </p:sp>
        <p:grpSp>
          <p:nvGrpSpPr>
            <p:cNvPr id="18" name="Group 17"/>
            <p:cNvGrpSpPr/>
            <p:nvPr/>
          </p:nvGrpSpPr>
          <p:grpSpPr>
            <a:xfrm>
              <a:off x="1050532" y="4408096"/>
              <a:ext cx="3200400" cy="1250830"/>
              <a:chOff x="1050532" y="4071668"/>
              <a:chExt cx="3200400" cy="1250830"/>
            </a:xfrm>
          </p:grpSpPr>
          <p:sp>
            <p:nvSpPr>
              <p:cNvPr id="21" name="Oval 20"/>
              <p:cNvSpPr/>
              <p:nvPr/>
            </p:nvSpPr>
            <p:spPr>
              <a:xfrm>
                <a:off x="1050532" y="4071668"/>
                <a:ext cx="1250830" cy="1250830"/>
              </a:xfrm>
              <a:prstGeom prst="ellipse">
                <a:avLst/>
              </a:prstGeom>
              <a:solidFill>
                <a:schemeClr val="bg1"/>
              </a:solidFill>
              <a:ln w="28575">
                <a:solidFill>
                  <a:srgbClr val="F08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7B0"/>
                  </a:solidFill>
                </a:endParaRPr>
              </a:p>
            </p:txBody>
          </p:sp>
          <p:sp>
            <p:nvSpPr>
              <p:cNvPr id="22" name="Oval 21"/>
              <p:cNvSpPr/>
              <p:nvPr/>
            </p:nvSpPr>
            <p:spPr>
              <a:xfrm>
                <a:off x="3000102" y="4071668"/>
                <a:ext cx="1250830" cy="1250830"/>
              </a:xfrm>
              <a:prstGeom prst="ellipse">
                <a:avLst/>
              </a:prstGeom>
              <a:solidFill>
                <a:schemeClr val="bg1"/>
              </a:solidFill>
              <a:ln w="28575">
                <a:solidFill>
                  <a:srgbClr val="F08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7B0"/>
                  </a:solidFill>
                </a:endParaRPr>
              </a:p>
            </p:txBody>
          </p:sp>
        </p:grpSp>
        <p:cxnSp>
          <p:nvCxnSpPr>
            <p:cNvPr id="19" name="Straight Connector 18"/>
            <p:cNvCxnSpPr>
              <a:stCxn id="17" idx="3"/>
              <a:endCxn id="21" idx="0"/>
            </p:cNvCxnSpPr>
            <p:nvPr/>
          </p:nvCxnSpPr>
          <p:spPr>
            <a:xfrm flipH="1">
              <a:off x="1675947" y="3474420"/>
              <a:ext cx="532550" cy="933676"/>
            </a:xfrm>
            <a:prstGeom prst="line">
              <a:avLst/>
            </a:prstGeom>
            <a:ln w="28575">
              <a:solidFill>
                <a:srgbClr val="F0811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5"/>
              <a:endCxn id="22" idx="0"/>
            </p:cNvCxnSpPr>
            <p:nvPr/>
          </p:nvCxnSpPr>
          <p:spPr>
            <a:xfrm>
              <a:off x="3092967" y="3474420"/>
              <a:ext cx="532550" cy="933676"/>
            </a:xfrm>
            <a:prstGeom prst="line">
              <a:avLst/>
            </a:prstGeom>
            <a:ln w="28575">
              <a:solidFill>
                <a:srgbClr val="F08114"/>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296384" y="4848845"/>
            <a:ext cx="759125" cy="369332"/>
          </a:xfrm>
          <a:prstGeom prst="rect">
            <a:avLst/>
          </a:prstGeom>
          <a:noFill/>
        </p:spPr>
        <p:txBody>
          <a:bodyPr wrap="square" rtlCol="0">
            <a:spAutoFit/>
          </a:bodyPr>
          <a:lstStyle/>
          <a:p>
            <a:pPr algn="ctr"/>
            <a:r>
              <a:rPr lang="en-GB" b="1" dirty="0">
                <a:solidFill>
                  <a:srgbClr val="87BD31"/>
                </a:solidFill>
              </a:rPr>
              <a:t>1m</a:t>
            </a:r>
          </a:p>
        </p:txBody>
      </p:sp>
      <p:sp>
        <p:nvSpPr>
          <p:cNvPr id="24" name="TextBox 23"/>
          <p:cNvSpPr txBox="1"/>
          <p:nvPr/>
        </p:nvSpPr>
        <p:spPr>
          <a:xfrm>
            <a:off x="5100633" y="4848845"/>
            <a:ext cx="759125" cy="369332"/>
          </a:xfrm>
          <a:prstGeom prst="rect">
            <a:avLst/>
          </a:prstGeom>
          <a:noFill/>
        </p:spPr>
        <p:txBody>
          <a:bodyPr wrap="square" rtlCol="0">
            <a:spAutoFit/>
          </a:bodyPr>
          <a:lstStyle/>
          <a:p>
            <a:pPr algn="ctr"/>
            <a:r>
              <a:rPr lang="en-GB" b="1" dirty="0">
                <a:solidFill>
                  <a:srgbClr val="87BD31"/>
                </a:solidFill>
              </a:rPr>
              <a:t>2m</a:t>
            </a:r>
          </a:p>
        </p:txBody>
      </p:sp>
      <p:sp>
        <p:nvSpPr>
          <p:cNvPr id="25" name="TextBox 24"/>
          <p:cNvSpPr txBox="1"/>
          <p:nvPr/>
        </p:nvSpPr>
        <p:spPr>
          <a:xfrm>
            <a:off x="7050203" y="4848845"/>
            <a:ext cx="759125" cy="369332"/>
          </a:xfrm>
          <a:prstGeom prst="rect">
            <a:avLst/>
          </a:prstGeom>
          <a:noFill/>
        </p:spPr>
        <p:txBody>
          <a:bodyPr wrap="square" rtlCol="0">
            <a:spAutoFit/>
          </a:bodyPr>
          <a:lstStyle/>
          <a:p>
            <a:pPr algn="ctr"/>
            <a:r>
              <a:rPr lang="en-GB" b="1" dirty="0">
                <a:solidFill>
                  <a:srgbClr val="87BD31"/>
                </a:solidFill>
              </a:rPr>
              <a:t>45cm</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TextBox 5"/>
          <p:cNvSpPr txBox="1"/>
          <p:nvPr/>
        </p:nvSpPr>
        <p:spPr>
          <a:xfrm>
            <a:off x="755650" y="1365075"/>
            <a:ext cx="7632700" cy="495108"/>
          </a:xfrm>
          <a:prstGeom prst="rect">
            <a:avLst/>
          </a:prstGeom>
          <a:solidFill>
            <a:srgbClr val="0077B0"/>
          </a:solidFill>
          <a:ln w="28575">
            <a:noFill/>
          </a:ln>
        </p:spPr>
        <p:txBody>
          <a:bodyPr wrap="square" lIns="108000" tIns="108000" rIns="108000" bIns="108000" rtlCol="0">
            <a:spAutoFit/>
          </a:bodyPr>
          <a:lstStyle/>
          <a:p>
            <a:pPr>
              <a:spcAft>
                <a:spcPts val="600"/>
              </a:spcAft>
            </a:pPr>
            <a:r>
              <a:rPr lang="en-GB" dirty="0">
                <a:solidFill>
                  <a:schemeClr val="bg1"/>
                </a:solidFill>
                <a:latin typeface="Twinkl" pitchFamily="2" charset="0"/>
              </a:rPr>
              <a:t>Jürgen and Samir are cutting pieces of ribbon.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21423" y="2154275"/>
            <a:ext cx="895254" cy="33222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366" y="2219325"/>
            <a:ext cx="1021916" cy="3257166"/>
          </a:xfrm>
          <a:prstGeom prst="rect">
            <a:avLst/>
          </a:prstGeom>
        </p:spPr>
      </p:pic>
      <p:sp>
        <p:nvSpPr>
          <p:cNvPr id="23" name="Rounded Rectangular Callout 22"/>
          <p:cNvSpPr/>
          <p:nvPr/>
        </p:nvSpPr>
        <p:spPr>
          <a:xfrm>
            <a:off x="4726346" y="2276477"/>
            <a:ext cx="2388829" cy="1076324"/>
          </a:xfrm>
          <a:prstGeom prst="wedgeRoundRectCallout">
            <a:avLst>
              <a:gd name="adj1" fmla="val 60906"/>
              <a:gd name="adj2" fmla="val -21654"/>
              <a:gd name="adj3" fmla="val 16667"/>
            </a:avLst>
          </a:prstGeom>
          <a:solidFill>
            <a:schemeClr val="bg1"/>
          </a:solidFill>
          <a:ln w="19050">
            <a:solidFill>
              <a:srgbClr val="F08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My</a:t>
            </a:r>
            <a:r>
              <a:rPr lang="en-GB" dirty="0">
                <a:solidFill>
                  <a:schemeClr val="tx1"/>
                </a:solidFill>
                <a:latin typeface="Twinkl" pitchFamily="2" charset="0"/>
              </a:rPr>
              <a:t> ribbon is 305cm long. It’s shorter than yours.</a:t>
            </a:r>
          </a:p>
        </p:txBody>
      </p:sp>
      <p:sp>
        <p:nvSpPr>
          <p:cNvPr id="27" name="Rounded Rectangular Callout 26"/>
          <p:cNvSpPr/>
          <p:nvPr/>
        </p:nvSpPr>
        <p:spPr>
          <a:xfrm>
            <a:off x="2047936" y="2276475"/>
            <a:ext cx="2388829" cy="790575"/>
          </a:xfrm>
          <a:prstGeom prst="wedgeRoundRectCallout">
            <a:avLst>
              <a:gd name="adj1" fmla="val -61504"/>
              <a:gd name="adj2" fmla="val -6542"/>
              <a:gd name="adj3" fmla="val 16667"/>
            </a:avLst>
          </a:prstGeom>
          <a:solidFill>
            <a:schemeClr val="bg1"/>
          </a:solidFill>
          <a:ln w="19050">
            <a:solidFill>
              <a:srgbClr val="F08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solidFill>
                  <a:schemeClr val="tx1"/>
                </a:solidFill>
                <a:latin typeface="Twinkl" pitchFamily="2" charset="0"/>
              </a:rPr>
              <a:t>My ribbon is 3m 50cm long.</a:t>
            </a:r>
          </a:p>
        </p:txBody>
      </p:sp>
      <p:sp>
        <p:nvSpPr>
          <p:cNvPr id="28" name="TextBox 27"/>
          <p:cNvSpPr txBox="1"/>
          <p:nvPr/>
        </p:nvSpPr>
        <p:spPr>
          <a:xfrm>
            <a:off x="2186991" y="4059032"/>
            <a:ext cx="4770018" cy="495108"/>
          </a:xfrm>
          <a:prstGeom prst="rect">
            <a:avLst/>
          </a:prstGeom>
          <a:solidFill>
            <a:srgbClr val="00A7E6"/>
          </a:solidFill>
          <a:ln w="28575">
            <a:noFill/>
          </a:ln>
        </p:spPr>
        <p:txBody>
          <a:bodyPr wrap="square" lIns="108000" tIns="108000" rIns="108000" bIns="108000" rtlCol="0">
            <a:spAutoFit/>
          </a:bodyPr>
          <a:lstStyle/>
          <a:p>
            <a:pPr>
              <a:spcAft>
                <a:spcPts val="600"/>
              </a:spcAft>
            </a:pPr>
            <a:r>
              <a:rPr lang="en-GB" dirty="0">
                <a:solidFill>
                  <a:schemeClr val="bg1"/>
                </a:solidFill>
                <a:latin typeface="Twinkl" pitchFamily="2" charset="0"/>
              </a:rPr>
              <a:t>Who do you agree with? Give your reasons.</a:t>
            </a:r>
          </a:p>
        </p:txBody>
      </p:sp>
      <p:sp>
        <p:nvSpPr>
          <p:cNvPr id="30" name="TextBox 29"/>
          <p:cNvSpPr txBox="1"/>
          <p:nvPr/>
        </p:nvSpPr>
        <p:spPr>
          <a:xfrm>
            <a:off x="2186991" y="4773214"/>
            <a:ext cx="4770018" cy="810836"/>
          </a:xfrm>
          <a:prstGeom prst="rect">
            <a:avLst/>
          </a:prstGeom>
          <a:solidFill>
            <a:srgbClr val="87BD31"/>
          </a:solidFill>
          <a:ln w="28575">
            <a:noFill/>
          </a:ln>
        </p:spPr>
        <p:txBody>
          <a:bodyPr wrap="square" lIns="108000" tIns="108000" rIns="108000" bIns="108000" rtlCol="0">
            <a:spAutoFit/>
          </a:bodyPr>
          <a:lstStyle/>
          <a:p>
            <a:pPr algn="ctr">
              <a:lnSpc>
                <a:spcPct val="107000"/>
              </a:lnSpc>
              <a:spcAft>
                <a:spcPts val="800"/>
              </a:spcAft>
            </a:pPr>
            <a:r>
              <a:rPr lang="en-GB" dirty="0">
                <a:solidFill>
                  <a:schemeClr val="bg1"/>
                </a:solidFill>
                <a:ea typeface="Calibri" panose="020F0502020204030204" pitchFamily="34" charset="0"/>
                <a:cs typeface="Times New Roman" panose="02020603050405020304" pitchFamily="18" charset="0"/>
              </a:rPr>
              <a:t>Samir is correct. 3m 50cm </a:t>
            </a:r>
            <a:r>
              <a:rPr lang="en-GB" dirty="0">
                <a:solidFill>
                  <a:schemeClr val="bg1"/>
                </a:solidFill>
              </a:rPr>
              <a:t>is equivalent to</a:t>
            </a:r>
            <a:r>
              <a:rPr lang="en-GB" dirty="0">
                <a:solidFill>
                  <a:schemeClr val="bg1"/>
                </a:solidFill>
                <a:ea typeface="Calibri" panose="020F0502020204030204" pitchFamily="34" charset="0"/>
                <a:cs typeface="Times New Roman" panose="02020603050405020304" pitchFamily="18" charset="0"/>
              </a:rPr>
              <a:t> 350cm. 305cm is shorter than 350cm.</a:t>
            </a:r>
          </a:p>
        </p:txBody>
      </p:sp>
      <p:sp>
        <p:nvSpPr>
          <p:cNvPr id="31" name="TextBox 30"/>
          <p:cNvSpPr txBox="1"/>
          <p:nvPr/>
        </p:nvSpPr>
        <p:spPr>
          <a:xfrm>
            <a:off x="874290" y="5597717"/>
            <a:ext cx="1001320" cy="495108"/>
          </a:xfrm>
          <a:prstGeom prst="rect">
            <a:avLst/>
          </a:prstGeom>
          <a:solidFill>
            <a:schemeClr val="bg1"/>
          </a:solidFill>
          <a:ln w="28575">
            <a:solidFill>
              <a:srgbClr val="00A7E6"/>
            </a:solidFill>
          </a:ln>
        </p:spPr>
        <p:txBody>
          <a:bodyPr wrap="square" lIns="108000" tIns="108000" rIns="108000" bIns="108000" rtlCol="0">
            <a:spAutoFit/>
          </a:bodyPr>
          <a:lstStyle/>
          <a:p>
            <a:pPr algn="ctr">
              <a:spcAft>
                <a:spcPts val="600"/>
              </a:spcAft>
            </a:pPr>
            <a:r>
              <a:rPr lang="en-GB" dirty="0">
                <a:latin typeface="Twinkl" pitchFamily="2" charset="0"/>
              </a:rPr>
              <a:t>Jürgen</a:t>
            </a:r>
            <a:endParaRPr lang="en-GB" dirty="0">
              <a:solidFill>
                <a:schemeClr val="bg1"/>
              </a:solidFill>
              <a:latin typeface="Twinkl" pitchFamily="2" charset="0"/>
            </a:endParaRPr>
          </a:p>
        </p:txBody>
      </p:sp>
      <p:sp>
        <p:nvSpPr>
          <p:cNvPr id="32" name="TextBox 31"/>
          <p:cNvSpPr txBox="1"/>
          <p:nvPr/>
        </p:nvSpPr>
        <p:spPr>
          <a:xfrm>
            <a:off x="7268390" y="5597717"/>
            <a:ext cx="1001320" cy="495108"/>
          </a:xfrm>
          <a:prstGeom prst="rect">
            <a:avLst/>
          </a:prstGeom>
          <a:solidFill>
            <a:schemeClr val="bg1"/>
          </a:solidFill>
          <a:ln w="28575">
            <a:solidFill>
              <a:srgbClr val="00A7E6"/>
            </a:solidFill>
          </a:ln>
        </p:spPr>
        <p:txBody>
          <a:bodyPr wrap="square" lIns="108000" tIns="108000" rIns="108000" bIns="108000" rtlCol="0">
            <a:spAutoFit/>
          </a:bodyPr>
          <a:lstStyle/>
          <a:p>
            <a:pPr algn="ctr">
              <a:spcAft>
                <a:spcPts val="600"/>
              </a:spcAft>
            </a:pPr>
            <a:r>
              <a:rPr lang="en-GB" dirty="0">
                <a:latin typeface="Twinkl" pitchFamily="2" charset="0"/>
              </a:rPr>
              <a:t>Samir</a:t>
            </a:r>
            <a:endParaRPr lang="en-GB" dirty="0">
              <a:solidFill>
                <a:schemeClr val="bg1"/>
              </a:solidFill>
              <a:latin typeface="Twinkl" pitchFamily="2" charset="0"/>
            </a:endParaRPr>
          </a:p>
        </p:txBody>
      </p:sp>
      <p:sp>
        <p:nvSpPr>
          <p:cNvPr id="15" name="Rectangle 14"/>
          <p:cNvSpPr/>
          <p:nvPr/>
        </p:nvSpPr>
        <p:spPr>
          <a:xfrm>
            <a:off x="447429" y="670981"/>
            <a:ext cx="306297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Equivalent Lengths – m &amp; cm</a:t>
            </a:r>
          </a:p>
        </p:txBody>
      </p:sp>
      <p:sp>
        <p:nvSpPr>
          <p:cNvPr id="16" name="Rectangle 15"/>
          <p:cNvSpPr/>
          <p:nvPr/>
        </p:nvSpPr>
        <p:spPr>
          <a:xfrm>
            <a:off x="3520107"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7" name="Straight Connector 16"/>
          <p:cNvCxnSpPr/>
          <p:nvPr/>
        </p:nvCxnSpPr>
        <p:spPr>
          <a:xfrm>
            <a:off x="3520107" y="657272"/>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9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TextBox 5"/>
          <p:cNvSpPr txBox="1"/>
          <p:nvPr/>
        </p:nvSpPr>
        <p:spPr>
          <a:xfrm>
            <a:off x="755650" y="1365075"/>
            <a:ext cx="7632700" cy="495108"/>
          </a:xfrm>
          <a:prstGeom prst="rect">
            <a:avLst/>
          </a:prstGeom>
          <a:solidFill>
            <a:srgbClr val="0077B0"/>
          </a:solidFill>
          <a:ln w="28575">
            <a:noFill/>
          </a:ln>
        </p:spPr>
        <p:txBody>
          <a:bodyPr wrap="square" lIns="108000" tIns="108000" rIns="108000" bIns="108000" rtlCol="0">
            <a:spAutoFit/>
          </a:bodyPr>
          <a:lstStyle/>
          <a:p>
            <a:pPr>
              <a:spcAft>
                <a:spcPts val="600"/>
              </a:spcAft>
            </a:pPr>
            <a:r>
              <a:rPr lang="en-GB" dirty="0">
                <a:solidFill>
                  <a:schemeClr val="bg1"/>
                </a:solidFill>
                <a:latin typeface="Twinkl" pitchFamily="2" charset="0"/>
              </a:rPr>
              <a:t>Margaret and Oliver are completing this part-whole model.</a:t>
            </a:r>
          </a:p>
        </p:txBody>
      </p:sp>
      <p:sp>
        <p:nvSpPr>
          <p:cNvPr id="23" name="Rounded Rectangular Callout 22"/>
          <p:cNvSpPr/>
          <p:nvPr/>
        </p:nvSpPr>
        <p:spPr>
          <a:xfrm>
            <a:off x="5535913" y="1957266"/>
            <a:ext cx="2052524" cy="740138"/>
          </a:xfrm>
          <a:prstGeom prst="wedgeRoundRectCallout">
            <a:avLst>
              <a:gd name="adj1" fmla="val 36310"/>
              <a:gd name="adj2" fmla="val 82587"/>
              <a:gd name="adj3" fmla="val 16667"/>
            </a:avLst>
          </a:prstGeom>
          <a:solidFill>
            <a:schemeClr val="bg1"/>
          </a:solidFill>
          <a:ln w="19050">
            <a:solidFill>
              <a:srgbClr val="F08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solidFill>
                  <a:schemeClr val="tx1"/>
                </a:solidFill>
                <a:latin typeface="Twinkl" pitchFamily="2" charset="0"/>
              </a:rPr>
              <a:t>The parts are 2 and 78.</a:t>
            </a:r>
          </a:p>
        </p:txBody>
      </p:sp>
      <p:sp>
        <p:nvSpPr>
          <p:cNvPr id="27" name="Rounded Rectangular Callout 26"/>
          <p:cNvSpPr/>
          <p:nvPr/>
        </p:nvSpPr>
        <p:spPr>
          <a:xfrm>
            <a:off x="962028" y="1957266"/>
            <a:ext cx="2646059" cy="740138"/>
          </a:xfrm>
          <a:prstGeom prst="wedgeRoundRectCallout">
            <a:avLst>
              <a:gd name="adj1" fmla="val 3944"/>
              <a:gd name="adj2" fmla="val 80694"/>
              <a:gd name="adj3" fmla="val 16667"/>
            </a:avLst>
          </a:prstGeom>
          <a:solidFill>
            <a:schemeClr val="bg1"/>
          </a:solidFill>
          <a:ln w="19050">
            <a:solidFill>
              <a:srgbClr val="F08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solidFill>
                  <a:schemeClr val="tx1"/>
                </a:solidFill>
                <a:latin typeface="Twinkl" pitchFamily="2" charset="0"/>
              </a:rPr>
              <a:t>The missing numbers are 1 and 178.</a:t>
            </a:r>
          </a:p>
        </p:txBody>
      </p:sp>
      <p:sp>
        <p:nvSpPr>
          <p:cNvPr id="28" name="TextBox 27"/>
          <p:cNvSpPr txBox="1"/>
          <p:nvPr/>
        </p:nvSpPr>
        <p:spPr>
          <a:xfrm>
            <a:off x="2186991" y="5288488"/>
            <a:ext cx="4770018" cy="495108"/>
          </a:xfrm>
          <a:prstGeom prst="rect">
            <a:avLst/>
          </a:prstGeom>
          <a:solidFill>
            <a:srgbClr val="00A7E6"/>
          </a:solidFill>
          <a:ln w="28575">
            <a:noFill/>
          </a:ln>
        </p:spPr>
        <p:txBody>
          <a:bodyPr wrap="square" lIns="108000" tIns="108000" rIns="108000" bIns="108000" rtlCol="0">
            <a:spAutoFit/>
          </a:bodyPr>
          <a:lstStyle/>
          <a:p>
            <a:pPr>
              <a:spcAft>
                <a:spcPts val="600"/>
              </a:spcAft>
            </a:pPr>
            <a:r>
              <a:rPr lang="en-GB" dirty="0">
                <a:solidFill>
                  <a:schemeClr val="bg1"/>
                </a:solidFill>
                <a:latin typeface="Twinkl" pitchFamily="2" charset="0"/>
              </a:rPr>
              <a:t>Who do you agree with? Give your reasons.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28921">
            <a:off x="946554" y="3222415"/>
            <a:ext cx="1463272" cy="2724150"/>
          </a:xfrm>
          <a:prstGeom prst="rect">
            <a:avLst/>
          </a:prstGeom>
        </p:spPr>
      </p:pic>
      <p:grpSp>
        <p:nvGrpSpPr>
          <p:cNvPr id="16" name="Group 15"/>
          <p:cNvGrpSpPr/>
          <p:nvPr/>
        </p:nvGrpSpPr>
        <p:grpSpPr>
          <a:xfrm>
            <a:off x="2989647" y="2194011"/>
            <a:ext cx="3164706" cy="2796784"/>
            <a:chOff x="1050532" y="2406770"/>
            <a:chExt cx="3200400" cy="2828330"/>
          </a:xfrm>
        </p:grpSpPr>
        <p:sp>
          <p:nvSpPr>
            <p:cNvPr id="17" name="Oval 16"/>
            <p:cNvSpPr/>
            <p:nvPr/>
          </p:nvSpPr>
          <p:spPr>
            <a:xfrm>
              <a:off x="2025317" y="2406770"/>
              <a:ext cx="1250830" cy="1250830"/>
            </a:xfrm>
            <a:prstGeom prst="ellipse">
              <a:avLst/>
            </a:prstGeom>
            <a:solidFill>
              <a:schemeClr val="bg1"/>
            </a:solidFill>
            <a:ln w="28575">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7B0"/>
                  </a:solidFill>
                </a:rPr>
                <a:t>278cm</a:t>
              </a:r>
            </a:p>
          </p:txBody>
        </p:sp>
        <p:grpSp>
          <p:nvGrpSpPr>
            <p:cNvPr id="18" name="Group 17"/>
            <p:cNvGrpSpPr/>
            <p:nvPr/>
          </p:nvGrpSpPr>
          <p:grpSpPr>
            <a:xfrm>
              <a:off x="1050532" y="3984270"/>
              <a:ext cx="3200400" cy="1250830"/>
              <a:chOff x="1050532" y="3647842"/>
              <a:chExt cx="3200400" cy="1250830"/>
            </a:xfrm>
          </p:grpSpPr>
          <p:sp>
            <p:nvSpPr>
              <p:cNvPr id="21" name="Oval 20"/>
              <p:cNvSpPr/>
              <p:nvPr/>
            </p:nvSpPr>
            <p:spPr>
              <a:xfrm>
                <a:off x="1050532" y="3647842"/>
                <a:ext cx="1250830" cy="1250830"/>
              </a:xfrm>
              <a:prstGeom prst="ellipse">
                <a:avLst/>
              </a:prstGeom>
              <a:solidFill>
                <a:schemeClr val="bg1"/>
              </a:solidFill>
              <a:ln w="28575">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rgbClr val="0175B0"/>
                    </a:solidFill>
                  </a:rPr>
                  <a:t>    </a:t>
                </a:r>
                <a:r>
                  <a:rPr lang="en-GB" dirty="0">
                    <a:solidFill>
                      <a:srgbClr val="0077B0"/>
                    </a:solidFill>
                  </a:rPr>
                  <a:t>m</a:t>
                </a:r>
              </a:p>
            </p:txBody>
          </p:sp>
          <p:sp>
            <p:nvSpPr>
              <p:cNvPr id="22" name="Oval 21"/>
              <p:cNvSpPr/>
              <p:nvPr/>
            </p:nvSpPr>
            <p:spPr>
              <a:xfrm>
                <a:off x="3000102" y="3647842"/>
                <a:ext cx="1250830" cy="1250830"/>
              </a:xfrm>
              <a:prstGeom prst="ellipse">
                <a:avLst/>
              </a:prstGeom>
              <a:solidFill>
                <a:schemeClr val="bg1"/>
              </a:solidFill>
              <a:ln w="28575">
                <a:solidFill>
                  <a:srgbClr val="0175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rgbClr val="0175B0"/>
                    </a:solidFill>
                  </a:rPr>
                  <a:t>    </a:t>
                </a:r>
                <a:r>
                  <a:rPr lang="en-GB" dirty="0">
                    <a:solidFill>
                      <a:srgbClr val="0077B0"/>
                    </a:solidFill>
                  </a:rPr>
                  <a:t>cm</a:t>
                </a:r>
              </a:p>
            </p:txBody>
          </p:sp>
        </p:grpSp>
        <p:cxnSp>
          <p:nvCxnSpPr>
            <p:cNvPr id="19" name="Straight Connector 18"/>
            <p:cNvCxnSpPr>
              <a:stCxn id="17" idx="3"/>
              <a:endCxn id="21" idx="0"/>
            </p:cNvCxnSpPr>
            <p:nvPr/>
          </p:nvCxnSpPr>
          <p:spPr>
            <a:xfrm flipH="1">
              <a:off x="1675947" y="3474420"/>
              <a:ext cx="532550" cy="509850"/>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5"/>
              <a:endCxn id="22" idx="0"/>
            </p:cNvCxnSpPr>
            <p:nvPr/>
          </p:nvCxnSpPr>
          <p:spPr>
            <a:xfrm>
              <a:off x="3092967" y="3474420"/>
              <a:ext cx="532550" cy="509850"/>
            </a:xfrm>
            <a:prstGeom prst="line">
              <a:avLst/>
            </a:prstGeom>
            <a:ln w="28575">
              <a:solidFill>
                <a:srgbClr val="0175B0"/>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0961" y="2901574"/>
            <a:ext cx="759490" cy="3090657"/>
          </a:xfrm>
          <a:prstGeom prst="rect">
            <a:avLst/>
          </a:prstGeom>
        </p:spPr>
      </p:pic>
      <p:sp>
        <p:nvSpPr>
          <p:cNvPr id="30" name="TextBox 29"/>
          <p:cNvSpPr txBox="1"/>
          <p:nvPr/>
        </p:nvSpPr>
        <p:spPr>
          <a:xfrm>
            <a:off x="2186991" y="5234401"/>
            <a:ext cx="4770018" cy="1049106"/>
          </a:xfrm>
          <a:prstGeom prst="rect">
            <a:avLst/>
          </a:prstGeom>
          <a:solidFill>
            <a:srgbClr val="87BD31"/>
          </a:solidFill>
          <a:ln w="28575">
            <a:noFill/>
          </a:ln>
        </p:spPr>
        <p:txBody>
          <a:bodyPr wrap="square" lIns="108000" tIns="108000" rIns="108000" bIns="108000" rtlCol="0">
            <a:spAutoFit/>
          </a:bodyPr>
          <a:lstStyle/>
          <a:p>
            <a:pPr algn="ctr"/>
            <a:r>
              <a:rPr lang="en-GB" dirty="0">
                <a:solidFill>
                  <a:schemeClr val="bg1"/>
                </a:solidFill>
              </a:rPr>
              <a:t>Both children are correct.</a:t>
            </a:r>
          </a:p>
          <a:p>
            <a:pPr algn="ctr"/>
            <a:r>
              <a:rPr lang="en-GB" dirty="0">
                <a:solidFill>
                  <a:schemeClr val="bg1"/>
                </a:solidFill>
              </a:rPr>
              <a:t>1m + 178 cm = 2m 78cm or 278cm</a:t>
            </a:r>
          </a:p>
          <a:p>
            <a:pPr algn="ctr"/>
            <a:r>
              <a:rPr lang="en-GB" dirty="0">
                <a:solidFill>
                  <a:schemeClr val="bg1"/>
                </a:solidFill>
              </a:rPr>
              <a:t>2m + 78cm = 2m 78cm or 278cm</a:t>
            </a:r>
          </a:p>
        </p:txBody>
      </p:sp>
      <p:sp>
        <p:nvSpPr>
          <p:cNvPr id="24" name="Rectangle 23"/>
          <p:cNvSpPr/>
          <p:nvPr/>
        </p:nvSpPr>
        <p:spPr>
          <a:xfrm>
            <a:off x="447429" y="670981"/>
            <a:ext cx="306297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Equivalent Lengths – m &amp; cm</a:t>
            </a:r>
          </a:p>
        </p:txBody>
      </p:sp>
      <p:sp>
        <p:nvSpPr>
          <p:cNvPr id="25" name="Rectangle 24"/>
          <p:cNvSpPr/>
          <p:nvPr/>
        </p:nvSpPr>
        <p:spPr>
          <a:xfrm>
            <a:off x="3520104"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26" name="Straight Connector 25"/>
          <p:cNvCxnSpPr/>
          <p:nvPr/>
        </p:nvCxnSpPr>
        <p:spPr>
          <a:xfrm>
            <a:off x="3520104" y="657272"/>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5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650" y="1365075"/>
            <a:ext cx="7632700" cy="772107"/>
          </a:xfrm>
          <a:prstGeom prst="rect">
            <a:avLst/>
          </a:prstGeom>
          <a:solidFill>
            <a:srgbClr val="0077B0"/>
          </a:solidFill>
          <a:ln w="28575">
            <a:noFill/>
          </a:ln>
        </p:spPr>
        <p:txBody>
          <a:bodyPr wrap="square" lIns="108000" tIns="108000" rIns="108000" bIns="108000" rtlCol="0">
            <a:spAutoFit/>
          </a:bodyPr>
          <a:lstStyle/>
          <a:p>
            <a:pPr>
              <a:spcAft>
                <a:spcPts val="600"/>
              </a:spcAft>
            </a:pPr>
            <a:r>
              <a:rPr lang="en-GB" dirty="0">
                <a:solidFill>
                  <a:schemeClr val="bg1"/>
                </a:solidFill>
                <a:latin typeface="Twinkl" pitchFamily="2" charset="0"/>
              </a:rPr>
              <a:t>Grace, Jamil, Kristian and </a:t>
            </a:r>
            <a:r>
              <a:rPr lang="en-GB" dirty="0" err="1">
                <a:solidFill>
                  <a:schemeClr val="bg1"/>
                </a:solidFill>
                <a:latin typeface="Twinkl" pitchFamily="2" charset="0"/>
              </a:rPr>
              <a:t>Parminder</a:t>
            </a:r>
            <a:r>
              <a:rPr lang="en-GB" dirty="0">
                <a:solidFill>
                  <a:schemeClr val="bg1"/>
                </a:solidFill>
                <a:latin typeface="Twinkl" pitchFamily="2" charset="0"/>
              </a:rPr>
              <a:t> measured their jumps. Use the clues to work out who jumped each distance. </a:t>
            </a:r>
          </a:p>
        </p:txBody>
      </p:sp>
      <p:graphicFrame>
        <p:nvGraphicFramePr>
          <p:cNvPr id="24" name="Table 23"/>
          <p:cNvGraphicFramePr>
            <a:graphicFrameLocks noGrp="1"/>
          </p:cNvGraphicFramePr>
          <p:nvPr>
            <p:extLst>
              <p:ext uri="{D42A27DB-BD31-4B8C-83A1-F6EECF244321}">
                <p14:modId xmlns:p14="http://schemas.microsoft.com/office/powerpoint/2010/main" val="1478325858"/>
              </p:ext>
            </p:extLst>
          </p:nvPr>
        </p:nvGraphicFramePr>
        <p:xfrm>
          <a:off x="755650" y="4796139"/>
          <a:ext cx="7632700" cy="1296686"/>
        </p:xfrm>
        <a:graphic>
          <a:graphicData uri="http://schemas.openxmlformats.org/drawingml/2006/table">
            <a:tbl>
              <a:tblPr firstRow="1" bandRow="1">
                <a:tableStyleId>{5C22544A-7EE6-4342-B048-85BDC9FD1C3A}</a:tableStyleId>
              </a:tblPr>
              <a:tblGrid>
                <a:gridCol w="1908175">
                  <a:extLst>
                    <a:ext uri="{9D8B030D-6E8A-4147-A177-3AD203B41FA5}">
                      <a16:colId xmlns:a16="http://schemas.microsoft.com/office/drawing/2014/main" val="4150615361"/>
                    </a:ext>
                  </a:extLst>
                </a:gridCol>
                <a:gridCol w="1908175">
                  <a:extLst>
                    <a:ext uri="{9D8B030D-6E8A-4147-A177-3AD203B41FA5}">
                      <a16:colId xmlns:a16="http://schemas.microsoft.com/office/drawing/2014/main" val="924849416"/>
                    </a:ext>
                  </a:extLst>
                </a:gridCol>
                <a:gridCol w="1908175">
                  <a:extLst>
                    <a:ext uri="{9D8B030D-6E8A-4147-A177-3AD203B41FA5}">
                      <a16:colId xmlns:a16="http://schemas.microsoft.com/office/drawing/2014/main" val="1421436470"/>
                    </a:ext>
                  </a:extLst>
                </a:gridCol>
                <a:gridCol w="1908175">
                  <a:extLst>
                    <a:ext uri="{9D8B030D-6E8A-4147-A177-3AD203B41FA5}">
                      <a16:colId xmlns:a16="http://schemas.microsoft.com/office/drawing/2014/main" val="129100792"/>
                    </a:ext>
                  </a:extLst>
                </a:gridCol>
              </a:tblGrid>
              <a:tr h="495080">
                <a:tc>
                  <a:txBody>
                    <a:bodyPr/>
                    <a:lstStyle/>
                    <a:p>
                      <a:pPr algn="ctr"/>
                      <a:r>
                        <a:rPr lang="en-GB" sz="2000" dirty="0"/>
                        <a:t>137cm</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r>
                        <a:rPr lang="en-GB" sz="2000" dirty="0"/>
                        <a:t>371cm</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r>
                        <a:rPr lang="en-GB" sz="2000" dirty="0"/>
                        <a:t>3m 17cm</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r>
                        <a:rPr lang="en-GB" sz="2000" dirty="0"/>
                        <a:t>1m 73cm</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extLst>
                  <a:ext uri="{0D108BD9-81ED-4DB2-BD59-A6C34878D82A}">
                    <a16:rowId xmlns:a16="http://schemas.microsoft.com/office/drawing/2014/main" val="3129741802"/>
                  </a:ext>
                </a:extLst>
              </a:tr>
              <a:tr h="801606">
                <a:tc>
                  <a:txBody>
                    <a:bodyPr/>
                    <a:lstStyle/>
                    <a:p>
                      <a:pPr algn="l"/>
                      <a:r>
                        <a:rPr lang="en-GB" sz="1600" b="0" u="sng" dirty="0">
                          <a:solidFill>
                            <a:srgbClr val="0175B0"/>
                          </a:solidFill>
                        </a:rPr>
                        <a:t>              </a:t>
                      </a:r>
                      <a:r>
                        <a:rPr lang="en-GB" sz="1600" b="0" u="none" dirty="0">
                          <a:solidFill>
                            <a:srgbClr val="0175B0"/>
                          </a:solidFill>
                        </a:rPr>
                        <a:t> jumped this far.</a:t>
                      </a: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en-GB" sz="1600" b="0" i="0" u="sng" strike="noStrike" kern="1200" cap="none" spc="0" normalizeH="0" baseline="0" noProof="0" dirty="0">
                          <a:ln>
                            <a:noFill/>
                          </a:ln>
                          <a:solidFill>
                            <a:srgbClr val="0175B0"/>
                          </a:solidFill>
                          <a:effectLst/>
                          <a:uLnTx/>
                          <a:uFillTx/>
                          <a:latin typeface="+mn-lt"/>
                          <a:ea typeface="+mn-ea"/>
                          <a:cs typeface="+mn-cs"/>
                        </a:rPr>
                        <a:t>              </a:t>
                      </a:r>
                      <a:r>
                        <a:rPr kumimoji="0" lang="en-GB" sz="1600" b="0" i="0" u="none" strike="noStrike" kern="1200" cap="none" spc="0" normalizeH="0" baseline="0" noProof="0" dirty="0">
                          <a:ln>
                            <a:noFill/>
                          </a:ln>
                          <a:solidFill>
                            <a:srgbClr val="0175B0"/>
                          </a:solidFill>
                          <a:effectLst/>
                          <a:uLnTx/>
                          <a:uFillTx/>
                          <a:latin typeface="+mn-lt"/>
                          <a:ea typeface="+mn-ea"/>
                          <a:cs typeface="+mn-cs"/>
                        </a:rPr>
                        <a:t> jumped this far.</a:t>
                      </a:r>
                      <a:endParaRPr lang="en-GB" sz="1600" b="1" dirty="0">
                        <a:solidFill>
                          <a:srgbClr val="0077B0"/>
                        </a:solidFill>
                      </a:endParaRP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en-GB" sz="1600" b="0" i="0" u="sng" strike="noStrike" kern="1200" cap="none" spc="0" normalizeH="0" baseline="0" noProof="0" dirty="0">
                          <a:ln>
                            <a:noFill/>
                          </a:ln>
                          <a:solidFill>
                            <a:srgbClr val="0175B0"/>
                          </a:solidFill>
                          <a:effectLst/>
                          <a:uLnTx/>
                          <a:uFillTx/>
                          <a:latin typeface="+mn-lt"/>
                          <a:ea typeface="+mn-ea"/>
                          <a:cs typeface="+mn-cs"/>
                        </a:rPr>
                        <a:t>              </a:t>
                      </a:r>
                      <a:r>
                        <a:rPr kumimoji="0" lang="en-GB" sz="1600" b="0" i="0" u="none" strike="noStrike" kern="1200" cap="none" spc="0" normalizeH="0" baseline="0" noProof="0" dirty="0">
                          <a:ln>
                            <a:noFill/>
                          </a:ln>
                          <a:solidFill>
                            <a:srgbClr val="0175B0"/>
                          </a:solidFill>
                          <a:effectLst/>
                          <a:uLnTx/>
                          <a:uFillTx/>
                          <a:latin typeface="+mn-lt"/>
                          <a:ea typeface="+mn-ea"/>
                          <a:cs typeface="+mn-cs"/>
                        </a:rPr>
                        <a:t> jumped this far.</a:t>
                      </a:r>
                      <a:endParaRPr lang="en-GB" sz="1600" b="1" dirty="0">
                        <a:solidFill>
                          <a:srgbClr val="0077B0"/>
                        </a:solidFill>
                      </a:endParaRP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en-GB" sz="1600" b="0" i="0" u="sng" strike="noStrike" kern="1200" cap="none" spc="0" normalizeH="0" baseline="0" noProof="0" dirty="0">
                          <a:ln>
                            <a:noFill/>
                          </a:ln>
                          <a:solidFill>
                            <a:srgbClr val="0175B0"/>
                          </a:solidFill>
                          <a:effectLst/>
                          <a:uLnTx/>
                          <a:uFillTx/>
                          <a:latin typeface="+mn-lt"/>
                          <a:ea typeface="+mn-ea"/>
                          <a:cs typeface="+mn-cs"/>
                        </a:rPr>
                        <a:t>              </a:t>
                      </a:r>
                      <a:r>
                        <a:rPr kumimoji="0" lang="en-GB" sz="1600" b="0" i="0" u="none" strike="noStrike" kern="1200" cap="none" spc="0" normalizeH="0" baseline="0" noProof="0" dirty="0">
                          <a:ln>
                            <a:noFill/>
                          </a:ln>
                          <a:solidFill>
                            <a:srgbClr val="0175B0"/>
                          </a:solidFill>
                          <a:effectLst/>
                          <a:uLnTx/>
                          <a:uFillTx/>
                          <a:latin typeface="+mn-lt"/>
                          <a:ea typeface="+mn-ea"/>
                          <a:cs typeface="+mn-cs"/>
                        </a:rPr>
                        <a:t> jumped this far.</a:t>
                      </a:r>
                      <a:endParaRPr lang="en-GB" sz="1600" b="1" dirty="0">
                        <a:solidFill>
                          <a:srgbClr val="0077B0"/>
                        </a:solidFill>
                      </a:endParaRPr>
                    </a:p>
                  </a:txBody>
                  <a:tcPr marL="124877" marR="124877" marT="62439" marB="62439" anchor="ctr">
                    <a:lnL w="12700" cap="flat" cmpd="sng" algn="ctr">
                      <a:solidFill>
                        <a:srgbClr val="0077B0"/>
                      </a:solidFill>
                      <a:prstDash val="solid"/>
                      <a:round/>
                      <a:headEnd type="none" w="med" len="med"/>
                      <a:tailEnd type="none" w="med" len="med"/>
                    </a:lnL>
                    <a:lnR w="12700" cap="flat" cmpd="sng" algn="ctr">
                      <a:solidFill>
                        <a:srgbClr val="0077B0"/>
                      </a:solidFill>
                      <a:prstDash val="solid"/>
                      <a:round/>
                      <a:headEnd type="none" w="med" len="med"/>
                      <a:tailEnd type="none" w="med" len="med"/>
                    </a:lnR>
                    <a:lnT w="12700" cap="flat" cmpd="sng" algn="ctr">
                      <a:solidFill>
                        <a:srgbClr val="0077B0"/>
                      </a:solidFill>
                      <a:prstDash val="solid"/>
                      <a:round/>
                      <a:headEnd type="none" w="med" len="med"/>
                      <a:tailEnd type="none" w="med" len="med"/>
                    </a:lnT>
                    <a:lnB w="12700" cap="flat" cmpd="sng" algn="ctr">
                      <a:solidFill>
                        <a:srgbClr val="0077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116983"/>
                  </a:ext>
                </a:extLst>
              </a:tr>
            </a:tbl>
          </a:graphicData>
        </a:graphic>
      </p:graphicFrame>
      <p:grpSp>
        <p:nvGrpSpPr>
          <p:cNvPr id="8" name="Group 7"/>
          <p:cNvGrpSpPr/>
          <p:nvPr/>
        </p:nvGrpSpPr>
        <p:grpSpPr>
          <a:xfrm>
            <a:off x="909681" y="4154729"/>
            <a:ext cx="914040" cy="634764"/>
            <a:chOff x="1023420" y="2600709"/>
            <a:chExt cx="1387603" cy="963636"/>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61211"/>
            <a:stretch/>
          </p:blipFill>
          <p:spPr>
            <a:xfrm>
              <a:off x="1023420" y="2624834"/>
              <a:ext cx="1387603" cy="939511"/>
            </a:xfrm>
            <a:prstGeom prst="rect">
              <a:avLst/>
            </a:prstGeom>
          </p:spPr>
        </p:pic>
        <p:sp>
          <p:nvSpPr>
            <p:cNvPr id="7" name="TextBox 6"/>
            <p:cNvSpPr txBox="1"/>
            <p:nvPr/>
          </p:nvSpPr>
          <p:spPr>
            <a:xfrm rot="20773943">
              <a:off x="1173483" y="2600709"/>
              <a:ext cx="432622" cy="560683"/>
            </a:xfrm>
            <a:prstGeom prst="rect">
              <a:avLst/>
            </a:prstGeom>
            <a:noFill/>
          </p:spPr>
          <p:txBody>
            <a:bodyPr wrap="square" rtlCol="0">
              <a:spAutoFit/>
            </a:bodyPr>
            <a:lstStyle/>
            <a:p>
              <a:r>
                <a:rPr lang="en-GB" b="1" dirty="0">
                  <a:solidFill>
                    <a:schemeClr val="bg1">
                      <a:lumMod val="85000"/>
                    </a:schemeClr>
                  </a:solidFill>
                </a:rPr>
                <a:t>A</a:t>
              </a:r>
            </a:p>
          </p:txBody>
        </p:sp>
      </p:grpSp>
      <p:sp>
        <p:nvSpPr>
          <p:cNvPr id="38" name="TextBox 37"/>
          <p:cNvSpPr txBox="1"/>
          <p:nvPr/>
        </p:nvSpPr>
        <p:spPr>
          <a:xfrm>
            <a:off x="752659" y="2302547"/>
            <a:ext cx="1844675" cy="422405"/>
          </a:xfrm>
          <a:prstGeom prst="rect">
            <a:avLst/>
          </a:prstGeom>
          <a:solidFill>
            <a:schemeClr val="bg1"/>
          </a:solidFill>
          <a:ln w="28575">
            <a:solidFill>
              <a:srgbClr val="00A7E6"/>
            </a:solidFill>
          </a:ln>
        </p:spPr>
        <p:txBody>
          <a:bodyPr wrap="square" lIns="72000" tIns="72000" rIns="72000" bIns="72000" rtlCol="0">
            <a:spAutoFit/>
          </a:bodyPr>
          <a:lstStyle/>
          <a:p>
            <a:pPr algn="ctr">
              <a:spcAft>
                <a:spcPts val="600"/>
              </a:spcAft>
            </a:pPr>
            <a:r>
              <a:rPr lang="en-GB" dirty="0" err="1">
                <a:latin typeface="Twinkl" pitchFamily="2" charset="0"/>
              </a:rPr>
              <a:t>Parminder</a:t>
            </a:r>
            <a:endParaRPr lang="en-GB" dirty="0">
              <a:solidFill>
                <a:schemeClr val="bg1"/>
              </a:solidFill>
              <a:latin typeface="Twinkl" pitchFamily="2" charset="0"/>
            </a:endParaRPr>
          </a:p>
        </p:txBody>
      </p:sp>
      <p:sp>
        <p:nvSpPr>
          <p:cNvPr id="39" name="TextBox 38"/>
          <p:cNvSpPr txBox="1"/>
          <p:nvPr/>
        </p:nvSpPr>
        <p:spPr>
          <a:xfrm>
            <a:off x="752659" y="2815148"/>
            <a:ext cx="1844675" cy="422405"/>
          </a:xfrm>
          <a:prstGeom prst="rect">
            <a:avLst/>
          </a:prstGeom>
          <a:solidFill>
            <a:schemeClr val="bg1"/>
          </a:solidFill>
          <a:ln w="28575">
            <a:solidFill>
              <a:srgbClr val="00A7E6"/>
            </a:solidFill>
          </a:ln>
        </p:spPr>
        <p:txBody>
          <a:bodyPr wrap="square" lIns="72000" tIns="72000" rIns="72000" bIns="72000" rtlCol="0">
            <a:spAutoFit/>
          </a:bodyPr>
          <a:lstStyle/>
          <a:p>
            <a:pPr algn="ctr">
              <a:spcAft>
                <a:spcPts val="600"/>
              </a:spcAft>
            </a:pPr>
            <a:r>
              <a:rPr lang="en-GB" dirty="0">
                <a:latin typeface="Twinkl" pitchFamily="2" charset="0"/>
              </a:rPr>
              <a:t>Jamil</a:t>
            </a:r>
            <a:endParaRPr lang="en-GB" dirty="0">
              <a:solidFill>
                <a:schemeClr val="bg1"/>
              </a:solidFill>
              <a:latin typeface="Twinkl" pitchFamily="2" charset="0"/>
            </a:endParaRPr>
          </a:p>
        </p:txBody>
      </p:sp>
      <p:sp>
        <p:nvSpPr>
          <p:cNvPr id="40" name="TextBox 39"/>
          <p:cNvSpPr txBox="1"/>
          <p:nvPr/>
        </p:nvSpPr>
        <p:spPr>
          <a:xfrm>
            <a:off x="752659" y="3327750"/>
            <a:ext cx="1844675" cy="422405"/>
          </a:xfrm>
          <a:prstGeom prst="rect">
            <a:avLst/>
          </a:prstGeom>
          <a:solidFill>
            <a:schemeClr val="bg1"/>
          </a:solidFill>
          <a:ln w="28575">
            <a:solidFill>
              <a:srgbClr val="00A7E6"/>
            </a:solidFill>
          </a:ln>
        </p:spPr>
        <p:txBody>
          <a:bodyPr wrap="square" lIns="72000" tIns="72000" rIns="72000" bIns="72000" rtlCol="0">
            <a:spAutoFit/>
          </a:bodyPr>
          <a:lstStyle/>
          <a:p>
            <a:pPr algn="ctr">
              <a:spcAft>
                <a:spcPts val="600"/>
              </a:spcAft>
            </a:pPr>
            <a:r>
              <a:rPr lang="en-GB" dirty="0">
                <a:latin typeface="Twinkl" pitchFamily="2" charset="0"/>
              </a:rPr>
              <a:t>Kristian</a:t>
            </a:r>
            <a:endParaRPr lang="en-GB" dirty="0">
              <a:solidFill>
                <a:schemeClr val="bg1"/>
              </a:solidFill>
              <a:latin typeface="Twinkl" pitchFamily="2" charset="0"/>
            </a:endParaRPr>
          </a:p>
        </p:txBody>
      </p:sp>
      <p:sp>
        <p:nvSpPr>
          <p:cNvPr id="41" name="TextBox 40"/>
          <p:cNvSpPr txBox="1"/>
          <p:nvPr/>
        </p:nvSpPr>
        <p:spPr>
          <a:xfrm>
            <a:off x="2676709" y="2302547"/>
            <a:ext cx="1892300" cy="422405"/>
          </a:xfrm>
          <a:prstGeom prst="rect">
            <a:avLst/>
          </a:prstGeom>
          <a:solidFill>
            <a:srgbClr val="00A7E6"/>
          </a:solidFill>
          <a:ln w="28575">
            <a:solidFill>
              <a:srgbClr val="00A7E6"/>
            </a:solidFill>
          </a:ln>
        </p:spPr>
        <p:txBody>
          <a:bodyPr wrap="square" lIns="108000" tIns="72000" rIns="72000" bIns="72000" rtlCol="0">
            <a:spAutoFit/>
          </a:bodyPr>
          <a:lstStyle/>
          <a:p>
            <a:r>
              <a:rPr lang="en-GB" dirty="0">
                <a:solidFill>
                  <a:schemeClr val="bg1"/>
                </a:solidFill>
              </a:rPr>
              <a:t>I jumped 317cm.</a:t>
            </a:r>
          </a:p>
        </p:txBody>
      </p:sp>
      <p:sp>
        <p:nvSpPr>
          <p:cNvPr id="42" name="TextBox 41"/>
          <p:cNvSpPr txBox="1"/>
          <p:nvPr/>
        </p:nvSpPr>
        <p:spPr>
          <a:xfrm>
            <a:off x="2676709" y="2815148"/>
            <a:ext cx="3187700" cy="422405"/>
          </a:xfrm>
          <a:prstGeom prst="rect">
            <a:avLst/>
          </a:prstGeom>
          <a:solidFill>
            <a:srgbClr val="00A7E6"/>
          </a:solidFill>
          <a:ln w="28575">
            <a:solidFill>
              <a:srgbClr val="00A7E6"/>
            </a:solidFill>
          </a:ln>
        </p:spPr>
        <p:txBody>
          <a:bodyPr wrap="square" lIns="72000" tIns="72000" rIns="72000" bIns="72000" rtlCol="0">
            <a:spAutoFit/>
          </a:bodyPr>
          <a:lstStyle/>
          <a:p>
            <a:r>
              <a:rPr lang="en-GB" dirty="0">
                <a:solidFill>
                  <a:schemeClr val="bg1"/>
                </a:solidFill>
              </a:rPr>
              <a:t>I jumped less than 1m 50cm.</a:t>
            </a:r>
          </a:p>
        </p:txBody>
      </p:sp>
      <p:sp>
        <p:nvSpPr>
          <p:cNvPr id="43" name="TextBox 42"/>
          <p:cNvSpPr txBox="1"/>
          <p:nvPr/>
        </p:nvSpPr>
        <p:spPr>
          <a:xfrm>
            <a:off x="2676708" y="3327750"/>
            <a:ext cx="3905067" cy="422405"/>
          </a:xfrm>
          <a:prstGeom prst="rect">
            <a:avLst/>
          </a:prstGeom>
          <a:solidFill>
            <a:srgbClr val="00A7E6"/>
          </a:solidFill>
          <a:ln w="28575">
            <a:solidFill>
              <a:srgbClr val="00A7E6"/>
            </a:solidFill>
          </a:ln>
        </p:spPr>
        <p:txBody>
          <a:bodyPr wrap="square" lIns="72000" tIns="72000" rIns="36000" bIns="72000" rtlCol="0">
            <a:spAutoFit/>
          </a:bodyPr>
          <a:lstStyle/>
          <a:p>
            <a:r>
              <a:rPr lang="en-GB" dirty="0">
                <a:solidFill>
                  <a:schemeClr val="bg1"/>
                </a:solidFill>
              </a:rPr>
              <a:t>I jumped 100cm more than 2m 71cm.</a:t>
            </a:r>
          </a:p>
        </p:txBody>
      </p:sp>
      <p:sp>
        <p:nvSpPr>
          <p:cNvPr id="44" name="TextBox 43"/>
          <p:cNvSpPr txBox="1"/>
          <p:nvPr/>
        </p:nvSpPr>
        <p:spPr>
          <a:xfrm>
            <a:off x="6678799" y="2436750"/>
            <a:ext cx="1722435" cy="1326105"/>
          </a:xfrm>
          <a:prstGeom prst="rect">
            <a:avLst/>
          </a:prstGeom>
          <a:solidFill>
            <a:srgbClr val="0077B0"/>
          </a:solidFill>
          <a:ln w="28575">
            <a:noFill/>
          </a:ln>
        </p:spPr>
        <p:txBody>
          <a:bodyPr wrap="square" lIns="108000" tIns="108000" rIns="108000" bIns="108000" rtlCol="0">
            <a:spAutoFit/>
          </a:bodyPr>
          <a:lstStyle/>
          <a:p>
            <a:r>
              <a:rPr lang="en-GB" dirty="0">
                <a:solidFill>
                  <a:schemeClr val="bg1"/>
                </a:solidFill>
              </a:rPr>
              <a:t>Now write a clue for how far Grace jumped.</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51" name="Rectangle 50"/>
          <p:cNvSpPr/>
          <p:nvPr/>
        </p:nvSpPr>
        <p:spPr>
          <a:xfrm>
            <a:off x="3523216"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sp>
        <p:nvSpPr>
          <p:cNvPr id="52" name="Rectangle 51"/>
          <p:cNvSpPr/>
          <p:nvPr/>
        </p:nvSpPr>
        <p:spPr>
          <a:xfrm>
            <a:off x="447429" y="670981"/>
            <a:ext cx="3062973"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Equivalent Lengths – m &amp; cm</a:t>
            </a:r>
          </a:p>
        </p:txBody>
      </p:sp>
      <p:cxnSp>
        <p:nvCxnSpPr>
          <p:cNvPr id="53" name="Straight Connector 52"/>
          <p:cNvCxnSpPr/>
          <p:nvPr/>
        </p:nvCxnSpPr>
        <p:spPr>
          <a:xfrm>
            <a:off x="3511051" y="657272"/>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2809561" y="4161375"/>
            <a:ext cx="914040" cy="634764"/>
            <a:chOff x="1023420" y="2600709"/>
            <a:chExt cx="1387603" cy="963636"/>
          </a:xfrm>
        </p:grpSpPr>
        <p:pic>
          <p:nvPicPr>
            <p:cNvPr id="55" name="Picture 54"/>
            <p:cNvPicPr>
              <a:picLocks noChangeAspect="1"/>
            </p:cNvPicPr>
            <p:nvPr/>
          </p:nvPicPr>
          <p:blipFill rotWithShape="1">
            <a:blip r:embed="rId2" cstate="print">
              <a:extLst>
                <a:ext uri="{28A0092B-C50C-407E-A947-70E740481C1C}">
                  <a14:useLocalDpi xmlns:a14="http://schemas.microsoft.com/office/drawing/2010/main" val="0"/>
                </a:ext>
              </a:extLst>
            </a:blip>
            <a:srcRect b="61211"/>
            <a:stretch/>
          </p:blipFill>
          <p:spPr>
            <a:xfrm>
              <a:off x="1023420" y="2624834"/>
              <a:ext cx="1387603" cy="939511"/>
            </a:xfrm>
            <a:prstGeom prst="rect">
              <a:avLst/>
            </a:prstGeom>
          </p:spPr>
        </p:pic>
        <p:sp>
          <p:nvSpPr>
            <p:cNvPr id="56" name="TextBox 55"/>
            <p:cNvSpPr txBox="1"/>
            <p:nvPr/>
          </p:nvSpPr>
          <p:spPr>
            <a:xfrm rot="20773943">
              <a:off x="1173483" y="2600709"/>
              <a:ext cx="432622" cy="560683"/>
            </a:xfrm>
            <a:prstGeom prst="rect">
              <a:avLst/>
            </a:prstGeom>
            <a:noFill/>
          </p:spPr>
          <p:txBody>
            <a:bodyPr wrap="square" rtlCol="0">
              <a:spAutoFit/>
            </a:bodyPr>
            <a:lstStyle/>
            <a:p>
              <a:r>
                <a:rPr lang="en-GB" b="1" dirty="0">
                  <a:solidFill>
                    <a:schemeClr val="bg1">
                      <a:lumMod val="85000"/>
                    </a:schemeClr>
                  </a:solidFill>
                </a:rPr>
                <a:t>B</a:t>
              </a:r>
            </a:p>
          </p:txBody>
        </p:sp>
      </p:grpSp>
      <p:grpSp>
        <p:nvGrpSpPr>
          <p:cNvPr id="57" name="Group 56"/>
          <p:cNvGrpSpPr/>
          <p:nvPr/>
        </p:nvGrpSpPr>
        <p:grpSpPr>
          <a:xfrm>
            <a:off x="4684081" y="4163001"/>
            <a:ext cx="914040" cy="634764"/>
            <a:chOff x="1023420" y="2600709"/>
            <a:chExt cx="1387603" cy="963636"/>
          </a:xfrm>
        </p:grpSpPr>
        <p:pic>
          <p:nvPicPr>
            <p:cNvPr id="58" name="Picture 57"/>
            <p:cNvPicPr>
              <a:picLocks noChangeAspect="1"/>
            </p:cNvPicPr>
            <p:nvPr/>
          </p:nvPicPr>
          <p:blipFill rotWithShape="1">
            <a:blip r:embed="rId2" cstate="print">
              <a:extLst>
                <a:ext uri="{28A0092B-C50C-407E-A947-70E740481C1C}">
                  <a14:useLocalDpi xmlns:a14="http://schemas.microsoft.com/office/drawing/2010/main" val="0"/>
                </a:ext>
              </a:extLst>
            </a:blip>
            <a:srcRect b="61211"/>
            <a:stretch/>
          </p:blipFill>
          <p:spPr>
            <a:xfrm>
              <a:off x="1023420" y="2624834"/>
              <a:ext cx="1387603" cy="939511"/>
            </a:xfrm>
            <a:prstGeom prst="rect">
              <a:avLst/>
            </a:prstGeom>
          </p:spPr>
        </p:pic>
        <p:sp>
          <p:nvSpPr>
            <p:cNvPr id="59" name="TextBox 58"/>
            <p:cNvSpPr txBox="1"/>
            <p:nvPr/>
          </p:nvSpPr>
          <p:spPr>
            <a:xfrm rot="20773943">
              <a:off x="1173483" y="2600709"/>
              <a:ext cx="432622" cy="560683"/>
            </a:xfrm>
            <a:prstGeom prst="rect">
              <a:avLst/>
            </a:prstGeom>
            <a:noFill/>
          </p:spPr>
          <p:txBody>
            <a:bodyPr wrap="square" rtlCol="0">
              <a:spAutoFit/>
            </a:bodyPr>
            <a:lstStyle/>
            <a:p>
              <a:r>
                <a:rPr lang="en-GB" b="1" dirty="0">
                  <a:solidFill>
                    <a:schemeClr val="bg1">
                      <a:lumMod val="85000"/>
                    </a:schemeClr>
                  </a:solidFill>
                </a:rPr>
                <a:t>C</a:t>
              </a:r>
            </a:p>
          </p:txBody>
        </p:sp>
      </p:grpSp>
      <p:grpSp>
        <p:nvGrpSpPr>
          <p:cNvPr id="60" name="Group 59"/>
          <p:cNvGrpSpPr/>
          <p:nvPr/>
        </p:nvGrpSpPr>
        <p:grpSpPr>
          <a:xfrm>
            <a:off x="6581775" y="4163001"/>
            <a:ext cx="914040" cy="634764"/>
            <a:chOff x="1023420" y="2600709"/>
            <a:chExt cx="1387603" cy="963636"/>
          </a:xfrm>
        </p:grpSpPr>
        <p:pic>
          <p:nvPicPr>
            <p:cNvPr id="61" name="Picture 60"/>
            <p:cNvPicPr>
              <a:picLocks noChangeAspect="1"/>
            </p:cNvPicPr>
            <p:nvPr/>
          </p:nvPicPr>
          <p:blipFill rotWithShape="1">
            <a:blip r:embed="rId2" cstate="print">
              <a:extLst>
                <a:ext uri="{28A0092B-C50C-407E-A947-70E740481C1C}">
                  <a14:useLocalDpi xmlns:a14="http://schemas.microsoft.com/office/drawing/2010/main" val="0"/>
                </a:ext>
              </a:extLst>
            </a:blip>
            <a:srcRect b="61211"/>
            <a:stretch/>
          </p:blipFill>
          <p:spPr>
            <a:xfrm>
              <a:off x="1023420" y="2624834"/>
              <a:ext cx="1387603" cy="939511"/>
            </a:xfrm>
            <a:prstGeom prst="rect">
              <a:avLst/>
            </a:prstGeom>
          </p:spPr>
        </p:pic>
        <p:sp>
          <p:nvSpPr>
            <p:cNvPr id="62" name="TextBox 61"/>
            <p:cNvSpPr txBox="1"/>
            <p:nvPr/>
          </p:nvSpPr>
          <p:spPr>
            <a:xfrm rot="20773943">
              <a:off x="1173483" y="2600709"/>
              <a:ext cx="432622" cy="560683"/>
            </a:xfrm>
            <a:prstGeom prst="rect">
              <a:avLst/>
            </a:prstGeom>
            <a:noFill/>
          </p:spPr>
          <p:txBody>
            <a:bodyPr wrap="square" rtlCol="0">
              <a:spAutoFit/>
            </a:bodyPr>
            <a:lstStyle/>
            <a:p>
              <a:r>
                <a:rPr lang="en-GB" b="1" dirty="0">
                  <a:solidFill>
                    <a:schemeClr val="bg1">
                      <a:lumMod val="85000"/>
                    </a:schemeClr>
                  </a:solidFill>
                </a:rPr>
                <a:t>D</a:t>
              </a:r>
            </a:p>
          </p:txBody>
        </p:sp>
      </p:grpSp>
      <p:pic>
        <p:nvPicPr>
          <p:cNvPr id="63" name="Picture 62"/>
          <p:cNvPicPr>
            <a:picLocks noChangeAspect="1"/>
          </p:cNvPicPr>
          <p:nvPr/>
        </p:nvPicPr>
        <p:blipFill rotWithShape="1">
          <a:blip r:embed="rId4" cstate="print">
            <a:extLst>
              <a:ext uri="{28A0092B-C50C-407E-A947-70E740481C1C}">
                <a14:useLocalDpi xmlns:a14="http://schemas.microsoft.com/office/drawing/2010/main" val="0"/>
              </a:ext>
            </a:extLst>
          </a:blip>
          <a:srcRect r="73690"/>
          <a:stretch/>
        </p:blipFill>
        <p:spPr>
          <a:xfrm>
            <a:off x="238125" y="750419"/>
            <a:ext cx="2265405" cy="5430188"/>
          </a:xfrm>
          <a:prstGeom prst="rect">
            <a:avLst/>
          </a:prstGeom>
        </p:spPr>
      </p:pic>
      <p:pic>
        <p:nvPicPr>
          <p:cNvPr id="64" name="Picture 63"/>
          <p:cNvPicPr>
            <a:picLocks noChangeAspect="1"/>
          </p:cNvPicPr>
          <p:nvPr/>
        </p:nvPicPr>
        <p:blipFill rotWithShape="1">
          <a:blip r:embed="rId4" cstate="print">
            <a:extLst>
              <a:ext uri="{28A0092B-C50C-407E-A947-70E740481C1C}">
                <a14:useLocalDpi xmlns:a14="http://schemas.microsoft.com/office/drawing/2010/main" val="0"/>
              </a:ext>
            </a:extLst>
          </a:blip>
          <a:srcRect l="25977" r="45471"/>
          <a:stretch/>
        </p:blipFill>
        <p:spPr>
          <a:xfrm>
            <a:off x="2503530" y="760996"/>
            <a:ext cx="2458476" cy="5430188"/>
          </a:xfrm>
          <a:prstGeom prst="rect">
            <a:avLst/>
          </a:prstGeom>
        </p:spPr>
      </p:pic>
      <p:pic>
        <p:nvPicPr>
          <p:cNvPr id="65" name="Picture 64"/>
          <p:cNvPicPr>
            <a:picLocks noChangeAspect="1"/>
          </p:cNvPicPr>
          <p:nvPr/>
        </p:nvPicPr>
        <p:blipFill rotWithShape="1">
          <a:blip r:embed="rId4" cstate="print">
            <a:extLst>
              <a:ext uri="{28A0092B-C50C-407E-A947-70E740481C1C}">
                <a14:useLocalDpi xmlns:a14="http://schemas.microsoft.com/office/drawing/2010/main" val="0"/>
              </a:ext>
            </a:extLst>
          </a:blip>
          <a:srcRect l="54845" r="27997"/>
          <a:stretch/>
        </p:blipFill>
        <p:spPr>
          <a:xfrm>
            <a:off x="4960567" y="713906"/>
            <a:ext cx="1477446" cy="5430188"/>
          </a:xfrm>
          <a:prstGeom prst="rect">
            <a:avLst/>
          </a:prstGeom>
        </p:spPr>
      </p:pic>
      <p:pic>
        <p:nvPicPr>
          <p:cNvPr id="66" name="Picture 65"/>
          <p:cNvPicPr>
            <a:picLocks noChangeAspect="1"/>
          </p:cNvPicPr>
          <p:nvPr/>
        </p:nvPicPr>
        <p:blipFill rotWithShape="1">
          <a:blip r:embed="rId4" cstate="print">
            <a:extLst>
              <a:ext uri="{28A0092B-C50C-407E-A947-70E740481C1C}">
                <a14:useLocalDpi xmlns:a14="http://schemas.microsoft.com/office/drawing/2010/main" val="0"/>
              </a:ext>
            </a:extLst>
          </a:blip>
          <a:srcRect l="71850"/>
          <a:stretch/>
        </p:blipFill>
        <p:spPr>
          <a:xfrm>
            <a:off x="6424803" y="750419"/>
            <a:ext cx="2423921" cy="5430188"/>
          </a:xfrm>
          <a:prstGeom prst="rect">
            <a:avLst/>
          </a:prstGeom>
        </p:spPr>
      </p:pic>
      <p:sp>
        <p:nvSpPr>
          <p:cNvPr id="2" name="TextBox 1"/>
          <p:cNvSpPr txBox="1"/>
          <p:nvPr/>
        </p:nvSpPr>
        <p:spPr>
          <a:xfrm>
            <a:off x="957446" y="5383909"/>
            <a:ext cx="742950" cy="338554"/>
          </a:xfrm>
          <a:prstGeom prst="rect">
            <a:avLst/>
          </a:prstGeom>
          <a:noFill/>
        </p:spPr>
        <p:txBody>
          <a:bodyPr wrap="square" rtlCol="0">
            <a:spAutoFit/>
          </a:bodyPr>
          <a:lstStyle/>
          <a:p>
            <a:pPr algn="ctr"/>
            <a:r>
              <a:rPr lang="en-GB" sz="1600" dirty="0">
                <a:solidFill>
                  <a:srgbClr val="87BD31"/>
                </a:solidFill>
              </a:rPr>
              <a:t>Jamil</a:t>
            </a:r>
          </a:p>
        </p:txBody>
      </p:sp>
      <p:sp>
        <p:nvSpPr>
          <p:cNvPr id="67" name="TextBox 66"/>
          <p:cNvSpPr txBox="1"/>
          <p:nvPr/>
        </p:nvSpPr>
        <p:spPr>
          <a:xfrm>
            <a:off x="2760164" y="5383909"/>
            <a:ext cx="935535" cy="338554"/>
          </a:xfrm>
          <a:prstGeom prst="rect">
            <a:avLst/>
          </a:prstGeom>
          <a:noFill/>
        </p:spPr>
        <p:txBody>
          <a:bodyPr wrap="square" rtlCol="0">
            <a:spAutoFit/>
          </a:bodyPr>
          <a:lstStyle/>
          <a:p>
            <a:pPr algn="ctr"/>
            <a:r>
              <a:rPr lang="en-GB" sz="1600" dirty="0">
                <a:solidFill>
                  <a:srgbClr val="87BD31"/>
                </a:solidFill>
              </a:rPr>
              <a:t>Kristian</a:t>
            </a:r>
          </a:p>
        </p:txBody>
      </p:sp>
      <p:sp>
        <p:nvSpPr>
          <p:cNvPr id="68" name="TextBox 67"/>
          <p:cNvSpPr txBox="1"/>
          <p:nvPr/>
        </p:nvSpPr>
        <p:spPr>
          <a:xfrm>
            <a:off x="4572000" y="5378672"/>
            <a:ext cx="1134071" cy="338554"/>
          </a:xfrm>
          <a:prstGeom prst="rect">
            <a:avLst/>
          </a:prstGeom>
          <a:noFill/>
        </p:spPr>
        <p:txBody>
          <a:bodyPr wrap="square" rtlCol="0">
            <a:spAutoFit/>
          </a:bodyPr>
          <a:lstStyle/>
          <a:p>
            <a:pPr algn="ctr"/>
            <a:r>
              <a:rPr lang="en-GB" sz="1600" dirty="0" err="1">
                <a:solidFill>
                  <a:srgbClr val="87BD31"/>
                </a:solidFill>
              </a:rPr>
              <a:t>Parminder</a:t>
            </a:r>
            <a:endParaRPr lang="en-GB" sz="1600" dirty="0">
              <a:solidFill>
                <a:srgbClr val="87BD31"/>
              </a:solidFill>
            </a:endParaRPr>
          </a:p>
        </p:txBody>
      </p:sp>
      <p:sp>
        <p:nvSpPr>
          <p:cNvPr id="69" name="TextBox 68"/>
          <p:cNvSpPr txBox="1"/>
          <p:nvPr/>
        </p:nvSpPr>
        <p:spPr>
          <a:xfrm>
            <a:off x="6484459" y="5378672"/>
            <a:ext cx="1134071" cy="338554"/>
          </a:xfrm>
          <a:prstGeom prst="rect">
            <a:avLst/>
          </a:prstGeom>
          <a:noFill/>
        </p:spPr>
        <p:txBody>
          <a:bodyPr wrap="square" rtlCol="0">
            <a:spAutoFit/>
          </a:bodyPr>
          <a:lstStyle/>
          <a:p>
            <a:pPr algn="ctr"/>
            <a:r>
              <a:rPr lang="en-GB" sz="1600" dirty="0">
                <a:solidFill>
                  <a:srgbClr val="87BD31"/>
                </a:solidFill>
              </a:rPr>
              <a:t>Grace</a:t>
            </a:r>
          </a:p>
        </p:txBody>
      </p:sp>
    </p:spTree>
    <p:extLst>
      <p:ext uri="{BB962C8B-B14F-4D97-AF65-F5344CB8AC3E}">
        <p14:creationId xmlns:p14="http://schemas.microsoft.com/office/powerpoint/2010/main" val="103909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250"/>
                                        <p:tgtEl>
                                          <p:spTgt spid="63"/>
                                        </p:tgtEl>
                                      </p:cBhvr>
                                    </p:animEffect>
                                  </p:childTnLst>
                                </p:cTn>
                              </p:par>
                              <p:par>
                                <p:cTn id="8" presetID="10" presetClass="exit" presetSubtype="0" fill="hold" nodeType="withEffect">
                                  <p:stCondLst>
                                    <p:cond delay="250"/>
                                  </p:stCondLst>
                                  <p:childTnLst>
                                    <p:animEffect transition="out" filter="fade">
                                      <p:cBhvr>
                                        <p:cTn id="9" dur="250"/>
                                        <p:tgtEl>
                                          <p:spTgt spid="63"/>
                                        </p:tgtEl>
                                      </p:cBhvr>
                                    </p:animEffect>
                                    <p:set>
                                      <p:cBhvr>
                                        <p:cTn id="10" dur="1" fill="hold">
                                          <p:stCondLst>
                                            <p:cond delay="249"/>
                                          </p:stCondLst>
                                        </p:cTn>
                                        <p:tgtEl>
                                          <p:spTgt spid="63"/>
                                        </p:tgtEl>
                                        <p:attrNameLst>
                                          <p:attrName>style.visibility</p:attrName>
                                        </p:attrNameLst>
                                      </p:cBhvr>
                                      <p:to>
                                        <p:strVal val="hidden"/>
                                      </p:to>
                                    </p:set>
                                  </p:childTnLst>
                                </p:cTn>
                              </p:par>
                              <p:par>
                                <p:cTn id="11" presetID="10" presetClass="entr" presetSubtype="0" fill="hold" nodeType="withEffect">
                                  <p:stCondLst>
                                    <p:cond delay="50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250"/>
                                        <p:tgtEl>
                                          <p:spTgt spid="64"/>
                                        </p:tgtEl>
                                      </p:cBhvr>
                                    </p:animEffect>
                                  </p:childTnLst>
                                </p:cTn>
                              </p:par>
                              <p:par>
                                <p:cTn id="14" presetID="10" presetClass="exit" presetSubtype="0" fill="hold" nodeType="withEffect">
                                  <p:stCondLst>
                                    <p:cond delay="750"/>
                                  </p:stCondLst>
                                  <p:childTnLst>
                                    <p:animEffect transition="out" filter="fade">
                                      <p:cBhvr>
                                        <p:cTn id="15" dur="250"/>
                                        <p:tgtEl>
                                          <p:spTgt spid="64"/>
                                        </p:tgtEl>
                                      </p:cBhvr>
                                    </p:animEffect>
                                    <p:set>
                                      <p:cBhvr>
                                        <p:cTn id="16" dur="1" fill="hold">
                                          <p:stCondLst>
                                            <p:cond delay="249"/>
                                          </p:stCondLst>
                                        </p:cTn>
                                        <p:tgtEl>
                                          <p:spTgt spid="64"/>
                                        </p:tgtEl>
                                        <p:attrNameLst>
                                          <p:attrName>style.visibility</p:attrName>
                                        </p:attrNameLst>
                                      </p:cBhvr>
                                      <p:to>
                                        <p:strVal val="hidden"/>
                                      </p:to>
                                    </p:set>
                                  </p:childTnLst>
                                </p:cTn>
                              </p:par>
                              <p:par>
                                <p:cTn id="17" presetID="10" presetClass="entr" presetSubtype="0" fill="hold" nodeType="withEffect">
                                  <p:stCondLst>
                                    <p:cond delay="100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250"/>
                                        <p:tgtEl>
                                          <p:spTgt spid="65"/>
                                        </p:tgtEl>
                                      </p:cBhvr>
                                    </p:animEffect>
                                  </p:childTnLst>
                                </p:cTn>
                              </p:par>
                              <p:par>
                                <p:cTn id="20" presetID="10" presetClass="exit" presetSubtype="0" fill="hold" nodeType="withEffect">
                                  <p:stCondLst>
                                    <p:cond delay="1250"/>
                                  </p:stCondLst>
                                  <p:childTnLst>
                                    <p:animEffect transition="out" filter="fade">
                                      <p:cBhvr>
                                        <p:cTn id="21" dur="250"/>
                                        <p:tgtEl>
                                          <p:spTgt spid="65"/>
                                        </p:tgtEl>
                                      </p:cBhvr>
                                    </p:animEffect>
                                    <p:set>
                                      <p:cBhvr>
                                        <p:cTn id="22" dur="1" fill="hold">
                                          <p:stCondLst>
                                            <p:cond delay="249"/>
                                          </p:stCondLst>
                                        </p:cTn>
                                        <p:tgtEl>
                                          <p:spTgt spid="65"/>
                                        </p:tgtEl>
                                        <p:attrNameLst>
                                          <p:attrName>style.visibility</p:attrName>
                                        </p:attrNameLst>
                                      </p:cBhvr>
                                      <p:to>
                                        <p:strVal val="hidden"/>
                                      </p:to>
                                    </p:set>
                                  </p:childTnLst>
                                </p:cTn>
                              </p:par>
                              <p:par>
                                <p:cTn id="23" presetID="10" presetClass="entr" presetSubtype="0" fill="hold" nodeType="withEffect">
                                  <p:stCondLst>
                                    <p:cond delay="150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250"/>
                                        <p:tgtEl>
                                          <p:spTgt spid="66"/>
                                        </p:tgtEl>
                                      </p:cBhvr>
                                    </p:animEffect>
                                  </p:childTnLst>
                                </p:cTn>
                              </p:par>
                              <p:par>
                                <p:cTn id="26" presetID="10" presetClass="exit" presetSubtype="0" fill="hold" nodeType="withEffect">
                                  <p:stCondLst>
                                    <p:cond delay="1750"/>
                                  </p:stCondLst>
                                  <p:childTnLst>
                                    <p:animEffect transition="out" filter="fade">
                                      <p:cBhvr>
                                        <p:cTn id="27" dur="250"/>
                                        <p:tgtEl>
                                          <p:spTgt spid="66"/>
                                        </p:tgtEl>
                                      </p:cBhvr>
                                    </p:animEffect>
                                    <p:set>
                                      <p:cBhvr>
                                        <p:cTn id="28" dur="1" fill="hold">
                                          <p:stCondLst>
                                            <p:cond delay="249"/>
                                          </p:stCondLst>
                                        </p:cTn>
                                        <p:tgtEl>
                                          <p:spTgt spid="66"/>
                                        </p:tgtEl>
                                        <p:attrNameLst>
                                          <p:attrName>style.visibility</p:attrName>
                                        </p:attrNameLst>
                                      </p:cBhvr>
                                      <p:to>
                                        <p:strVal val="hidden"/>
                                      </p:to>
                                    </p:set>
                                  </p:childTnLst>
                                </p:cTn>
                              </p:par>
                              <p:par>
                                <p:cTn id="29" presetID="10" presetClass="entr" presetSubtype="0" fill="hold" grpId="0" nodeType="withEffect">
                                  <p:stCondLst>
                                    <p:cond delay="225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225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225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225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grpId="0" nodeType="withEffect">
                                  <p:stCondLst>
                                    <p:cond delay="225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par>
                                <p:cTn id="58" presetID="10" presetClass="entr" presetSubtype="0" fill="hold"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par>
                                <p:cTn id="61" presetID="10"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500"/>
                                        <p:tgtEl>
                                          <p:spTgt spid="6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fade">
                                      <p:cBhvr>
                                        <p:cTn id="83" dur="500"/>
                                        <p:tgtEl>
                                          <p:spTgt spid="6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2" grpId="0"/>
      <p:bldP spid="67" grpId="0"/>
      <p:bldP spid="68" grpId="0"/>
      <p:bldP spid="69"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otx" id="{F85161A8-C811-4C2C-8C82-1FD236338727}" vid="{D0108FDD-D510-4CB9-BFB5-C4058926E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301</TotalTime>
  <Words>447</Words>
  <Application>Microsoft Office PowerPoint</Application>
  <PresentationFormat>On-screen Show (4:3)</PresentationFormat>
  <Paragraphs>107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Twinkl</vt:lpstr>
      <vt:lpstr>Calibri</vt:lpstr>
      <vt:lpstr>Arial</vt:lpstr>
      <vt:lpstr>Times New Roman</vt:lpstr>
      <vt:lpstr>Tuffy-TTF</vt:lpstr>
      <vt:lpstr>Tuffy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Hall</dc:creator>
  <cp:lastModifiedBy>Helena Wilson</cp:lastModifiedBy>
  <cp:revision>20</cp:revision>
  <dcterms:created xsi:type="dcterms:W3CDTF">2020-01-30T16:12:42Z</dcterms:created>
  <dcterms:modified xsi:type="dcterms:W3CDTF">2020-05-03T12:06:21Z</dcterms:modified>
</cp:coreProperties>
</file>